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6" r:id="rId3"/>
    <p:sldId id="257" r:id="rId4"/>
    <p:sldId id="258" r:id="rId5"/>
    <p:sldId id="260" r:id="rId6"/>
    <p:sldId id="261" r:id="rId7"/>
    <p:sldId id="262" r:id="rId8"/>
    <p:sldId id="264" r:id="rId9"/>
    <p:sldId id="265" r:id="rId10"/>
    <p:sldId id="266" r:id="rId11"/>
    <p:sldId id="263"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showGuides="1">
      <p:cViewPr varScale="1">
        <p:scale>
          <a:sx n="83" d="100"/>
          <a:sy n="83" d="100"/>
        </p:scale>
        <p:origin x="85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F6F8B-C82C-4D63-B7B6-8EB052D81C58}" type="datetimeFigureOut">
              <a:rPr lang="ru-RU" smtClean="0"/>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936685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F6F8B-C82C-4D63-B7B6-8EB052D81C58}" type="datetimeFigureOut">
              <a:rPr lang="ru-RU" smtClean="0"/>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2113321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F6F8B-C82C-4D63-B7B6-8EB052D81C58}" type="datetimeFigureOut">
              <a:rPr lang="ru-RU" smtClean="0"/>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3981193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F6F8B-C82C-4D63-B7B6-8EB052D81C58}" type="datetimeFigureOut">
              <a:rPr lang="ru-RU" smtClean="0"/>
              <a:t>07.04.2020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2440582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F6F8B-C82C-4D63-B7B6-8EB052D81C58}" type="datetimeFigureOut">
              <a:rPr lang="ru-RU" smtClean="0"/>
              <a:t>07.04.2020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2589692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F6F8B-C82C-4D63-B7B6-8EB052D81C58}" type="datetimeFigureOut">
              <a:rPr lang="ru-RU" smtClean="0"/>
              <a:t>07.04.2020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3155730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F6F8B-C82C-4D63-B7B6-8EB052D81C58}" type="datetimeFigureOut">
              <a:rPr lang="ru-RU" smtClean="0"/>
              <a:t>07.04.2020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3206642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4CF6F8B-C82C-4D63-B7B6-8EB052D81C58}" type="datetimeFigureOut">
              <a:rPr lang="ru-RU" smtClean="0"/>
              <a:t>07.04.2020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1272693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4CF6F8B-C82C-4D63-B7B6-8EB052D81C58}" type="datetimeFigureOut">
              <a:rPr lang="ru-RU" smtClean="0"/>
              <a:t>07.04.2020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503685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F6F8B-C82C-4D63-B7B6-8EB052D81C58}" type="datetimeFigureOut">
              <a:rPr lang="ru-RU" smtClean="0"/>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256049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F6F8B-C82C-4D63-B7B6-8EB052D81C58}" type="datetimeFigureOut">
              <a:rPr lang="ru-RU" smtClean="0"/>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7E9BAA-17F4-4436-9BB0-AA210D617114}" type="slidenum">
              <a:rPr lang="ru-RU" smtClean="0"/>
              <a:t>‹#›</a:t>
            </a:fld>
            <a:endParaRPr lang="ru-RU"/>
          </a:p>
        </p:txBody>
      </p:sp>
    </p:spTree>
    <p:extLst>
      <p:ext uri="{BB962C8B-B14F-4D97-AF65-F5344CB8AC3E}">
        <p14:creationId xmlns:p14="http://schemas.microsoft.com/office/powerpoint/2010/main" val="1519629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alpha val="24000"/>
          </a:srgb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F6F8B-C82C-4D63-B7B6-8EB052D81C58}" type="datetimeFigureOut">
              <a:rPr lang="ru-RU" smtClean="0"/>
              <a:t>07.04.2020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7E9BAA-17F4-4436-9BB0-AA210D617114}" type="slidenum">
              <a:rPr lang="ru-RU" smtClean="0"/>
              <a:t>‹#›</a:t>
            </a:fld>
            <a:endParaRPr lang="ru-RU"/>
          </a:p>
        </p:txBody>
      </p:sp>
    </p:spTree>
    <p:extLst>
      <p:ext uri="{BB962C8B-B14F-4D97-AF65-F5344CB8AC3E}">
        <p14:creationId xmlns:p14="http://schemas.microsoft.com/office/powerpoint/2010/main" val="399724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image" Target="../media/image8.png"/><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59.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8.png"/><Relationship Id="rId2" Type="http://schemas.openxmlformats.org/officeDocument/2006/relationships/image" Target="../media/image49.png"/><Relationship Id="rId16"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7.png"/><Relationship Id="rId5" Type="http://schemas.openxmlformats.org/officeDocument/2006/relationships/image" Target="../media/image52.pn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image" Target="../media/image51.png"/><Relationship Id="rId9" Type="http://schemas.openxmlformats.org/officeDocument/2006/relationships/image" Target="../media/image55.png"/><Relationship Id="rId14" Type="http://schemas.openxmlformats.org/officeDocument/2006/relationships/image" Target="../media/image60.png"/></Relationships>
</file>

<file path=ppt/slides/_rels/slide11.xml.rels><?xml version="1.0" encoding="UTF-8" standalone="yes"?>
<Relationships xmlns="http://schemas.openxmlformats.org/package/2006/relationships"><Relationship Id="rId3" Type="http://schemas.openxmlformats.org/officeDocument/2006/relationships/hyperlink" Target="https://natworld.info/zhivotnye/kakie-ptic-zimoj-uletajut-na-jug-nazvanija-foto-i-kratkoe-opisanie-pereletnyh-vidov-ptic" TargetMode="External"/><Relationship Id="rId2" Type="http://schemas.openxmlformats.org/officeDocument/2006/relationships/hyperlink" Target="https://natworld.info/zhivotnye/zimujushhie-i-kochujushhie-pticy-spisok-vidov-nazvanija-foto-i-harakteristik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7117" y="175554"/>
            <a:ext cx="6198220" cy="638485"/>
          </a:xfrm>
        </p:spPr>
        <p:txBody>
          <a:bodyPr>
            <a:normAutofit fontScale="90000"/>
          </a:bodyPr>
          <a:lstStyle/>
          <a:p>
            <a:pPr algn="ctr"/>
            <a:r>
              <a:rPr lang="ru-RU" dirty="0" smtClean="0">
                <a:solidFill>
                  <a:srgbClr val="002060"/>
                </a:solidFill>
                <a:latin typeface="Times New Roman" panose="02020603050405020304" pitchFamily="18" charset="0"/>
                <a:cs typeface="Times New Roman" panose="02020603050405020304" pitchFamily="18" charset="0"/>
              </a:rPr>
              <a:t>Миграции птиц</a:t>
            </a:r>
            <a:endParaRPr lang="ru-RU"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68391" y="1203748"/>
            <a:ext cx="11508058" cy="2994066"/>
          </a:xfrm>
        </p:spPr>
        <p:txBody>
          <a:bodyPr>
            <a:normAutofit/>
          </a:bodyPr>
          <a:lstStyle/>
          <a:p>
            <a:pPr marL="0" indent="0">
              <a:buNone/>
            </a:pPr>
            <a:r>
              <a:rPr lang="ru-RU" sz="1600" dirty="0" smtClean="0">
                <a:latin typeface="Times New Roman" panose="02020603050405020304" pitchFamily="18" charset="0"/>
                <a:cs typeface="Times New Roman" panose="02020603050405020304" pitchFamily="18" charset="0"/>
              </a:rPr>
              <a:t>Термин "миграция" происходит от латинского слова "</a:t>
            </a:r>
            <a:r>
              <a:rPr lang="ru-RU" sz="1600" dirty="0" err="1" smtClean="0">
                <a:latin typeface="Times New Roman" panose="02020603050405020304" pitchFamily="18" charset="0"/>
                <a:cs typeface="Times New Roman" panose="02020603050405020304" pitchFamily="18" charset="0"/>
              </a:rPr>
              <a:t>migratus</a:t>
            </a:r>
            <a:r>
              <a:rPr lang="ru-RU" sz="1600" dirty="0" smtClean="0">
                <a:latin typeface="Times New Roman" panose="02020603050405020304" pitchFamily="18" charset="0"/>
                <a:cs typeface="Times New Roman" panose="02020603050405020304" pitchFamily="18" charset="0"/>
              </a:rPr>
              <a:t>", что означает "изменить". </a:t>
            </a:r>
          </a:p>
          <a:p>
            <a:pPr marL="0" indent="0">
              <a:buNone/>
            </a:pPr>
            <a:r>
              <a:rPr lang="ru-RU" sz="1600" dirty="0" smtClean="0">
                <a:latin typeface="Times New Roman" panose="02020603050405020304" pitchFamily="18" charset="0"/>
                <a:cs typeface="Times New Roman" panose="02020603050405020304" pitchFamily="18" charset="0"/>
              </a:rPr>
              <a:t>      Это слово имеет особое значение, когда оно относится к животным.</a:t>
            </a:r>
          </a:p>
          <a:p>
            <a:pPr marL="0" indent="0">
              <a:buNone/>
            </a:pPr>
            <a:endParaRPr lang="ru-RU" sz="1600" dirty="0" smtClean="0">
              <a:latin typeface="Times New Roman" panose="02020603050405020304" pitchFamily="18" charset="0"/>
              <a:cs typeface="Times New Roman" panose="02020603050405020304" pitchFamily="18" charset="0"/>
            </a:endParaRPr>
          </a:p>
          <a:p>
            <a:pPr marL="0" indent="0">
              <a:buNone/>
            </a:pPr>
            <a:r>
              <a:rPr lang="ru-RU" sz="1600" dirty="0" smtClean="0">
                <a:latin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Миграция</a:t>
            </a:r>
            <a:r>
              <a:rPr lang="ru-RU" sz="1600" dirty="0" smtClean="0">
                <a:latin typeface="Times New Roman" panose="02020603050405020304" pitchFamily="18" charset="0"/>
                <a:cs typeface="Times New Roman" panose="02020603050405020304" pitchFamily="18" charset="0"/>
              </a:rPr>
              <a:t> - это перемещение животных из одного региона (или среды обитания) в другой. Она происходит в определенные периоды времени или сезоны года. Животные мигрируют, чтобы размножаться, расти, искать пищу или избегать холодной погоды. Для многих птиц миграция происходит два раза в год. Они улетают осенью и снова возвращаются весной.</a:t>
            </a:r>
          </a:p>
          <a:p>
            <a:pPr marL="0" indent="0">
              <a:buNone/>
            </a:pPr>
            <a:r>
              <a:rPr lang="ru-RU" sz="1600" dirty="0" smtClean="0">
                <a:latin typeface="Times New Roman" panose="02020603050405020304" pitchFamily="18" charset="0"/>
                <a:cs typeface="Times New Roman" panose="02020603050405020304" pitchFamily="18" charset="0"/>
              </a:rPr>
              <a:t>Все птицы покрыты перьями. Есть и другие характеристики, общие для класса птиц, но перья - единственная черта, совершенно уникальная для этих животных. Мы считаем что полет делает птиц особенными, вы уже  знаете, что не все птицы летают! Эму, киви, казуары, пингвины, страусы и нанду - это птицы, которые не летают. Нелетающие птицы, такие как пингвины отлично плавают под водой.</a:t>
            </a:r>
          </a:p>
          <a:p>
            <a:pPr marL="0" indent="0">
              <a:buNone/>
            </a:pPr>
            <a:endParaRPr lang="ru-RU" sz="1600" dirty="0" smtClean="0"/>
          </a:p>
        </p:txBody>
      </p:sp>
      <p:pic>
        <p:nvPicPr>
          <p:cNvPr id="4" name="Рисунок 3"/>
          <p:cNvPicPr>
            <a:picLocks noChangeAspect="1"/>
          </p:cNvPicPr>
          <p:nvPr/>
        </p:nvPicPr>
        <p:blipFill>
          <a:blip r:embed="rId2"/>
          <a:stretch>
            <a:fillRect/>
          </a:stretch>
        </p:blipFill>
        <p:spPr>
          <a:xfrm>
            <a:off x="8372457" y="55654"/>
            <a:ext cx="3625735" cy="2040080"/>
          </a:xfrm>
          <a:prstGeom prst="rect">
            <a:avLst/>
          </a:prstGeom>
        </p:spPr>
      </p:pic>
      <p:grpSp>
        <p:nvGrpSpPr>
          <p:cNvPr id="18" name="Группа 17"/>
          <p:cNvGrpSpPr/>
          <p:nvPr/>
        </p:nvGrpSpPr>
        <p:grpSpPr>
          <a:xfrm>
            <a:off x="1939997" y="4609027"/>
            <a:ext cx="1743298" cy="1790865"/>
            <a:chOff x="4094424" y="3734872"/>
            <a:chExt cx="1743298" cy="1790865"/>
          </a:xfrm>
        </p:grpSpPr>
        <p:pic>
          <p:nvPicPr>
            <p:cNvPr id="7" name="Рисунок 6"/>
            <p:cNvPicPr>
              <a:picLocks noChangeAspect="1"/>
            </p:cNvPicPr>
            <p:nvPr/>
          </p:nvPicPr>
          <p:blipFill rotWithShape="1">
            <a:blip r:embed="rId3"/>
            <a:srcRect r="30299"/>
            <a:stretch/>
          </p:blipFill>
          <p:spPr>
            <a:xfrm>
              <a:off x="4245369" y="3734872"/>
              <a:ext cx="1406912" cy="1513866"/>
            </a:xfrm>
            <a:prstGeom prst="rect">
              <a:avLst/>
            </a:prstGeom>
          </p:spPr>
        </p:pic>
        <p:sp>
          <p:nvSpPr>
            <p:cNvPr id="8" name="TextBox 7"/>
            <p:cNvSpPr txBox="1"/>
            <p:nvPr/>
          </p:nvSpPr>
          <p:spPr>
            <a:xfrm>
              <a:off x="4094424" y="5248738"/>
              <a:ext cx="1743298" cy="276999"/>
            </a:xfrm>
            <a:prstGeom prst="rect">
              <a:avLst/>
            </a:prstGeom>
            <a:noFill/>
          </p:spPr>
          <p:txBody>
            <a:bodyPr wrap="none" rtlCol="0">
              <a:spAutoFit/>
            </a:bodyPr>
            <a:lstStyle/>
            <a:p>
              <a:r>
                <a:rPr lang="ru-RU" sz="1200" dirty="0" smtClean="0"/>
                <a:t>Нанду. Южная Америка</a:t>
              </a:r>
              <a:endParaRPr lang="ru-RU" sz="1200" dirty="0"/>
            </a:p>
          </p:txBody>
        </p:sp>
      </p:grpSp>
      <p:grpSp>
        <p:nvGrpSpPr>
          <p:cNvPr id="17" name="Группа 16"/>
          <p:cNvGrpSpPr/>
          <p:nvPr/>
        </p:nvGrpSpPr>
        <p:grpSpPr>
          <a:xfrm>
            <a:off x="290333" y="4609027"/>
            <a:ext cx="1382751" cy="1886866"/>
            <a:chOff x="4594303" y="3585428"/>
            <a:chExt cx="1382751" cy="1886866"/>
          </a:xfrm>
        </p:grpSpPr>
        <p:pic>
          <p:nvPicPr>
            <p:cNvPr id="6" name="Рисунок 5"/>
            <p:cNvPicPr>
              <a:picLocks noChangeAspect="1"/>
            </p:cNvPicPr>
            <p:nvPr/>
          </p:nvPicPr>
          <p:blipFill rotWithShape="1">
            <a:blip r:embed="rId4"/>
            <a:srcRect l="11453" r="26689"/>
            <a:stretch/>
          </p:blipFill>
          <p:spPr>
            <a:xfrm>
              <a:off x="4594303" y="3585428"/>
              <a:ext cx="1382751" cy="1490263"/>
            </a:xfrm>
            <a:prstGeom prst="rect">
              <a:avLst/>
            </a:prstGeom>
          </p:spPr>
        </p:pic>
        <p:sp>
          <p:nvSpPr>
            <p:cNvPr id="9" name="TextBox 8"/>
            <p:cNvSpPr txBox="1"/>
            <p:nvPr/>
          </p:nvSpPr>
          <p:spPr>
            <a:xfrm>
              <a:off x="4753019" y="5195295"/>
              <a:ext cx="1139094" cy="276999"/>
            </a:xfrm>
            <a:prstGeom prst="rect">
              <a:avLst/>
            </a:prstGeom>
            <a:noFill/>
          </p:spPr>
          <p:txBody>
            <a:bodyPr wrap="square" rtlCol="0">
              <a:spAutoFit/>
            </a:bodyPr>
            <a:lstStyle/>
            <a:p>
              <a:r>
                <a:rPr lang="ru-RU" sz="1200" dirty="0" smtClean="0"/>
                <a:t>Страус Африка</a:t>
              </a:r>
              <a:endParaRPr lang="ru-RU" sz="1200" dirty="0"/>
            </a:p>
          </p:txBody>
        </p:sp>
      </p:grpSp>
      <p:grpSp>
        <p:nvGrpSpPr>
          <p:cNvPr id="20" name="Группа 19"/>
          <p:cNvGrpSpPr/>
          <p:nvPr/>
        </p:nvGrpSpPr>
        <p:grpSpPr>
          <a:xfrm>
            <a:off x="3847839" y="4655836"/>
            <a:ext cx="1942173" cy="1693979"/>
            <a:chOff x="7235322" y="3839385"/>
            <a:chExt cx="1942173" cy="1693979"/>
          </a:xfrm>
        </p:grpSpPr>
        <p:pic>
          <p:nvPicPr>
            <p:cNvPr id="10" name="Рисунок 9"/>
            <p:cNvPicPr>
              <a:picLocks noChangeAspect="1"/>
            </p:cNvPicPr>
            <p:nvPr/>
          </p:nvPicPr>
          <p:blipFill>
            <a:blip r:embed="rId5"/>
            <a:stretch>
              <a:fillRect/>
            </a:stretch>
          </p:blipFill>
          <p:spPr>
            <a:xfrm>
              <a:off x="7235322" y="3839385"/>
              <a:ext cx="1942173" cy="1460423"/>
            </a:xfrm>
            <a:prstGeom prst="rect">
              <a:avLst/>
            </a:prstGeom>
          </p:spPr>
        </p:pic>
        <p:sp>
          <p:nvSpPr>
            <p:cNvPr id="12" name="TextBox 11"/>
            <p:cNvSpPr txBox="1"/>
            <p:nvPr/>
          </p:nvSpPr>
          <p:spPr>
            <a:xfrm>
              <a:off x="7548705" y="5256365"/>
              <a:ext cx="1224951" cy="276999"/>
            </a:xfrm>
            <a:prstGeom prst="rect">
              <a:avLst/>
            </a:prstGeom>
            <a:noFill/>
          </p:spPr>
          <p:txBody>
            <a:bodyPr wrap="none" rtlCol="0">
              <a:spAutoFit/>
            </a:bodyPr>
            <a:lstStyle/>
            <a:p>
              <a:r>
                <a:rPr lang="ru-RU" sz="1200" dirty="0" smtClean="0"/>
                <a:t>Эму.  Австралия</a:t>
              </a:r>
              <a:endParaRPr lang="ru-RU" sz="1200" dirty="0"/>
            </a:p>
          </p:txBody>
        </p:sp>
      </p:grpSp>
      <p:grpSp>
        <p:nvGrpSpPr>
          <p:cNvPr id="21" name="Группа 20"/>
          <p:cNvGrpSpPr/>
          <p:nvPr/>
        </p:nvGrpSpPr>
        <p:grpSpPr>
          <a:xfrm>
            <a:off x="6122420" y="4609027"/>
            <a:ext cx="1722844" cy="1855256"/>
            <a:chOff x="8618565" y="3615268"/>
            <a:chExt cx="1722844" cy="1855256"/>
          </a:xfrm>
        </p:grpSpPr>
        <p:pic>
          <p:nvPicPr>
            <p:cNvPr id="13" name="Рисунок 12"/>
            <p:cNvPicPr>
              <a:picLocks noChangeAspect="1"/>
            </p:cNvPicPr>
            <p:nvPr/>
          </p:nvPicPr>
          <p:blipFill rotWithShape="1">
            <a:blip r:embed="rId6"/>
            <a:srcRect l="16726" r="16534"/>
            <a:stretch/>
          </p:blipFill>
          <p:spPr>
            <a:xfrm>
              <a:off x="8717624" y="3615268"/>
              <a:ext cx="1489460" cy="1513866"/>
            </a:xfrm>
            <a:prstGeom prst="rect">
              <a:avLst/>
            </a:prstGeom>
          </p:spPr>
        </p:pic>
        <p:sp>
          <p:nvSpPr>
            <p:cNvPr id="14" name="TextBox 13"/>
            <p:cNvSpPr txBox="1"/>
            <p:nvPr/>
          </p:nvSpPr>
          <p:spPr>
            <a:xfrm>
              <a:off x="8618565" y="5193525"/>
              <a:ext cx="1722844" cy="276999"/>
            </a:xfrm>
            <a:prstGeom prst="rect">
              <a:avLst/>
            </a:prstGeom>
            <a:noFill/>
          </p:spPr>
          <p:txBody>
            <a:bodyPr wrap="none" rtlCol="0">
              <a:spAutoFit/>
            </a:bodyPr>
            <a:lstStyle/>
            <a:p>
              <a:r>
                <a:rPr lang="ru-RU" sz="1200" dirty="0" smtClean="0"/>
                <a:t>Казуар Новая Зеландия</a:t>
              </a:r>
              <a:endParaRPr lang="ru-RU" sz="1200" dirty="0"/>
            </a:p>
          </p:txBody>
        </p:sp>
      </p:grpSp>
      <p:grpSp>
        <p:nvGrpSpPr>
          <p:cNvPr id="22" name="Группа 21"/>
          <p:cNvGrpSpPr/>
          <p:nvPr/>
        </p:nvGrpSpPr>
        <p:grpSpPr>
          <a:xfrm>
            <a:off x="8012494" y="4630566"/>
            <a:ext cx="1747024" cy="1442250"/>
            <a:chOff x="8512838" y="3637879"/>
            <a:chExt cx="1747024" cy="1442250"/>
          </a:xfrm>
        </p:grpSpPr>
        <p:pic>
          <p:nvPicPr>
            <p:cNvPr id="15" name="Рисунок 14"/>
            <p:cNvPicPr>
              <a:picLocks noChangeAspect="1"/>
            </p:cNvPicPr>
            <p:nvPr/>
          </p:nvPicPr>
          <p:blipFill>
            <a:blip r:embed="rId7"/>
            <a:stretch>
              <a:fillRect/>
            </a:stretch>
          </p:blipFill>
          <p:spPr>
            <a:xfrm>
              <a:off x="8512838" y="3637879"/>
              <a:ext cx="1747024" cy="1165251"/>
            </a:xfrm>
            <a:prstGeom prst="rect">
              <a:avLst/>
            </a:prstGeom>
          </p:spPr>
        </p:pic>
        <p:sp>
          <p:nvSpPr>
            <p:cNvPr id="16" name="TextBox 15"/>
            <p:cNvSpPr txBox="1"/>
            <p:nvPr/>
          </p:nvSpPr>
          <p:spPr>
            <a:xfrm>
              <a:off x="8559112" y="4803130"/>
              <a:ext cx="1700750" cy="276999"/>
            </a:xfrm>
            <a:prstGeom prst="rect">
              <a:avLst/>
            </a:prstGeom>
            <a:noFill/>
          </p:spPr>
          <p:txBody>
            <a:bodyPr wrap="square" rtlCol="0">
              <a:spAutoFit/>
            </a:bodyPr>
            <a:lstStyle/>
            <a:p>
              <a:r>
                <a:rPr lang="ru-RU" sz="1200" dirty="0" smtClean="0"/>
                <a:t>Киви. Новая Зеландия </a:t>
              </a:r>
              <a:endParaRPr lang="ru-RU" sz="1200" dirty="0"/>
            </a:p>
          </p:txBody>
        </p:sp>
      </p:grpSp>
      <p:grpSp>
        <p:nvGrpSpPr>
          <p:cNvPr id="25" name="Группа 24"/>
          <p:cNvGrpSpPr/>
          <p:nvPr/>
        </p:nvGrpSpPr>
        <p:grpSpPr>
          <a:xfrm>
            <a:off x="10061073" y="4635405"/>
            <a:ext cx="1951576" cy="1674863"/>
            <a:chOff x="8586294" y="3638046"/>
            <a:chExt cx="1951576" cy="1674863"/>
          </a:xfrm>
        </p:grpSpPr>
        <p:pic>
          <p:nvPicPr>
            <p:cNvPr id="23" name="Рисунок 22"/>
            <p:cNvPicPr>
              <a:picLocks noChangeAspect="1"/>
            </p:cNvPicPr>
            <p:nvPr/>
          </p:nvPicPr>
          <p:blipFill>
            <a:blip r:embed="rId8"/>
            <a:stretch>
              <a:fillRect/>
            </a:stretch>
          </p:blipFill>
          <p:spPr>
            <a:xfrm>
              <a:off x="8586294" y="3638046"/>
              <a:ext cx="1951576" cy="1219735"/>
            </a:xfrm>
            <a:prstGeom prst="rect">
              <a:avLst/>
            </a:prstGeom>
          </p:spPr>
        </p:pic>
        <p:sp>
          <p:nvSpPr>
            <p:cNvPr id="24" name="TextBox 23"/>
            <p:cNvSpPr txBox="1"/>
            <p:nvPr/>
          </p:nvSpPr>
          <p:spPr>
            <a:xfrm>
              <a:off x="8647340" y="4851244"/>
              <a:ext cx="1795107" cy="461665"/>
            </a:xfrm>
            <a:prstGeom prst="rect">
              <a:avLst/>
            </a:prstGeom>
            <a:noFill/>
          </p:spPr>
          <p:txBody>
            <a:bodyPr wrap="none" rtlCol="0">
              <a:spAutoFit/>
            </a:bodyPr>
            <a:lstStyle/>
            <a:p>
              <a:r>
                <a:rPr lang="ru-RU" sz="1200" dirty="0" smtClean="0"/>
                <a:t>Пингвин императорский</a:t>
              </a:r>
            </a:p>
            <a:p>
              <a:pPr algn="ctr"/>
              <a:r>
                <a:rPr lang="ru-RU" sz="1200" dirty="0" smtClean="0"/>
                <a:t>Антарктида</a:t>
              </a:r>
              <a:endParaRPr lang="ru-RU" sz="1200" dirty="0"/>
            </a:p>
          </p:txBody>
        </p:sp>
      </p:grpSp>
    </p:spTree>
    <p:extLst>
      <p:ext uri="{BB962C8B-B14F-4D97-AF65-F5344CB8AC3E}">
        <p14:creationId xmlns:p14="http://schemas.microsoft.com/office/powerpoint/2010/main" val="3864020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8239" y="163358"/>
            <a:ext cx="11508058" cy="3906838"/>
          </a:xfrm>
        </p:spPr>
        <p:txBody>
          <a:bodyPr anchor="t">
            <a:normAutofit fontScale="90000"/>
          </a:bodyPr>
          <a:lstStyle/>
          <a:p>
            <a:pPr algn="l"/>
            <a:r>
              <a:rPr lang="ru-RU" sz="3100" dirty="0" smtClean="0">
                <a:latin typeface="Times New Roman" panose="02020603050405020304" pitchFamily="18" charset="0"/>
                <a:cs typeface="Times New Roman" panose="02020603050405020304" pitchFamily="18" charset="0"/>
              </a:rPr>
              <a:t>                                          </a:t>
            </a:r>
            <a:r>
              <a:rPr lang="ru-RU" sz="3100" dirty="0" smtClean="0">
                <a:solidFill>
                  <a:srgbClr val="002060"/>
                </a:solidFill>
                <a:latin typeface="Times New Roman" panose="02020603050405020304" pitchFamily="18" charset="0"/>
                <a:cs typeface="Times New Roman" panose="02020603050405020304" pitchFamily="18" charset="0"/>
              </a:rPr>
              <a:t>Причины миграции птиц</a:t>
            </a:r>
            <a:r>
              <a:rPr lang="ru-RU" sz="3100" dirty="0" smtClean="0">
                <a:latin typeface="Times New Roman" panose="02020603050405020304" pitchFamily="18" charset="0"/>
                <a:cs typeface="Times New Roman" panose="02020603050405020304" pitchFamily="18" charset="0"/>
              </a:rPr>
              <a:t/>
            </a:r>
            <a:br>
              <a:rPr lang="ru-RU" sz="31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1. Сокращение светового дня.</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2. Уменьшение кормовой базы.</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Многие птицы ищут места, в которых тепло, есть обилие пищи, а также возможность размножаться и защищаться от хищников.</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Летом в Северном полушарии дни длинные и птицы успевают выкормить своих птенцов обильным количеством насекомых. По мере сокращения светового дня, количество корма сокращается. Птицы начинают собираться в дальние края.</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В Южном полушарии особенно в тропиках, климат достаточно теплый, поэтому птицы могут найти достаточное количество еды на протяжении всего года. Устойчивый дневной свет дает им много времени, чтобы есть каждый день, поэтому им не нужно куда-нибудь улетать для поиска пищи.</a:t>
            </a:r>
            <a:br>
              <a:rPr lang="ru-RU" sz="2000" dirty="0" smtClean="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В нашем Северном полушарии не все птицы являются перелётными. Например, сороки, воробьи, дрозды, вороны, голуби, дятлы, синицы, снегири, клесты, кедровки и др. не улетают в Южное полушарие.</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379141" y="4159405"/>
            <a:ext cx="11006254" cy="2291576"/>
          </a:xfrm>
        </p:spPr>
        <p:txBody>
          <a:bodyPr>
            <a:normAutofit/>
          </a:bodyPr>
          <a:lstStyle/>
          <a:p>
            <a:r>
              <a:rPr lang="ru-RU" sz="2000" dirty="0" smtClean="0">
                <a:solidFill>
                  <a:srgbClr val="002060"/>
                </a:solidFill>
                <a:latin typeface="Times New Roman" panose="02020603050405020304" pitchFamily="18" charset="0"/>
                <a:cs typeface="Times New Roman" panose="02020603050405020304" pitchFamily="18" charset="0"/>
              </a:rPr>
              <a:t>По дальности полета птиц можно разделить на группы</a:t>
            </a:r>
          </a:p>
          <a:p>
            <a:pPr algn="l"/>
            <a:r>
              <a:rPr lang="ru-RU" sz="1600" dirty="0" smtClean="0">
                <a:solidFill>
                  <a:srgbClr val="C00000"/>
                </a:solidFill>
                <a:latin typeface="Times New Roman" panose="02020603050405020304" pitchFamily="18" charset="0"/>
                <a:cs typeface="Times New Roman" panose="02020603050405020304" pitchFamily="18" charset="0"/>
              </a:rPr>
              <a:t>Оседлые</a:t>
            </a:r>
            <a:r>
              <a:rPr lang="ru-RU" sz="1600" dirty="0" smtClean="0">
                <a:latin typeface="Times New Roman" panose="02020603050405020304" pitchFamily="18" charset="0"/>
                <a:cs typeface="Times New Roman" panose="02020603050405020304" pitchFamily="18" charset="0"/>
              </a:rPr>
              <a:t> - немигрирующие птицы, которые круглый год остаются на своей родине.</a:t>
            </a:r>
          </a:p>
          <a:p>
            <a:pPr algn="l"/>
            <a:r>
              <a:rPr lang="ru-RU" sz="1600" dirty="0" smtClean="0">
                <a:solidFill>
                  <a:srgbClr val="C00000"/>
                </a:solidFill>
                <a:latin typeface="Times New Roman" panose="02020603050405020304" pitchFamily="18" charset="0"/>
                <a:cs typeface="Times New Roman" panose="02020603050405020304" pitchFamily="18" charset="0"/>
              </a:rPr>
              <a:t> Кочующие </a:t>
            </a:r>
            <a:r>
              <a:rPr lang="ru-RU" sz="1600" dirty="0" smtClean="0">
                <a:latin typeface="Times New Roman" panose="02020603050405020304" pitchFamily="18" charset="0"/>
                <a:cs typeface="Times New Roman" panose="02020603050405020304" pitchFamily="18" charset="0"/>
              </a:rPr>
              <a:t>- птицы, которые покидают районы гнездования и способны перемещаться на незначительные расстояния. </a:t>
            </a:r>
          </a:p>
          <a:p>
            <a:pPr algn="l"/>
            <a:r>
              <a:rPr lang="ru-RU" sz="1600" dirty="0" smtClean="0">
                <a:solidFill>
                  <a:srgbClr val="C00000"/>
                </a:solidFill>
                <a:latin typeface="Times New Roman" panose="02020603050405020304" pitchFamily="18" charset="0"/>
                <a:cs typeface="Times New Roman" panose="02020603050405020304" pitchFamily="18" charset="0"/>
              </a:rPr>
              <a:t>Перелетные</a:t>
            </a:r>
            <a:r>
              <a:rPr lang="ru-RU" sz="1600" dirty="0" smtClean="0">
                <a:latin typeface="Times New Roman" panose="02020603050405020304" pitchFamily="18" charset="0"/>
                <a:cs typeface="Times New Roman" panose="02020603050405020304" pitchFamily="18" charset="0"/>
              </a:rPr>
              <a:t> - птицы, которые летят на юг, в теплые края, зимой.</a:t>
            </a:r>
            <a:br>
              <a:rPr lang="ru-RU" sz="1600" dirty="0" smtClean="0">
                <a:latin typeface="Times New Roman" panose="02020603050405020304" pitchFamily="18" charset="0"/>
                <a:cs typeface="Times New Roman" panose="02020603050405020304" pitchFamily="18" charset="0"/>
              </a:rPr>
            </a:br>
            <a:r>
              <a:rPr lang="ru-RU" sz="1600" dirty="0" smtClean="0">
                <a:latin typeface="Times New Roman" panose="02020603050405020304" pitchFamily="18" charset="0"/>
                <a:cs typeface="Times New Roman" panose="02020603050405020304" pitchFamily="18" charset="0"/>
              </a:rPr>
              <a:t/>
            </a:r>
            <a:br>
              <a:rPr lang="ru-RU" sz="1600" dirty="0" smtClean="0">
                <a:latin typeface="Times New Roman" panose="02020603050405020304" pitchFamily="18" charset="0"/>
                <a:cs typeface="Times New Roman" panose="02020603050405020304" pitchFamily="18" charset="0"/>
              </a:rPr>
            </a:b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7537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4083" y="145939"/>
            <a:ext cx="2336617" cy="441151"/>
          </a:xfrm>
        </p:spPr>
        <p:txBody>
          <a:bodyPr anchor="t">
            <a:noAutofit/>
          </a:bodyPr>
          <a:lstStyle/>
          <a:p>
            <a:r>
              <a:rPr lang="ru-RU" sz="2400" dirty="0" smtClean="0">
                <a:solidFill>
                  <a:srgbClr val="002060"/>
                </a:solidFill>
                <a:latin typeface="Times New Roman" panose="02020603050405020304" pitchFamily="18" charset="0"/>
                <a:cs typeface="Times New Roman" panose="02020603050405020304" pitchFamily="18" charset="0"/>
              </a:rPr>
              <a:t>Оседлые птицы</a:t>
            </a:r>
            <a:endParaRPr lang="ru-RU" sz="2400" dirty="0">
              <a:solidFill>
                <a:srgbClr val="002060"/>
              </a:solidFill>
              <a:latin typeface="Times New Roman" panose="02020603050405020304" pitchFamily="18" charset="0"/>
              <a:cs typeface="Times New Roman" panose="02020603050405020304" pitchFamily="18" charset="0"/>
            </a:endParaRPr>
          </a:p>
        </p:txBody>
      </p:sp>
      <p:grpSp>
        <p:nvGrpSpPr>
          <p:cNvPr id="6" name="Группа 5"/>
          <p:cNvGrpSpPr/>
          <p:nvPr/>
        </p:nvGrpSpPr>
        <p:grpSpPr>
          <a:xfrm>
            <a:off x="233731" y="673897"/>
            <a:ext cx="2420279" cy="1991299"/>
            <a:chOff x="223023" y="1027906"/>
            <a:chExt cx="2420279" cy="1991299"/>
          </a:xfrm>
        </p:grpSpPr>
        <p:pic>
          <p:nvPicPr>
            <p:cNvPr id="4" name="Рисунок 3"/>
            <p:cNvPicPr>
              <a:picLocks noChangeAspect="1"/>
            </p:cNvPicPr>
            <p:nvPr/>
          </p:nvPicPr>
          <p:blipFill rotWithShape="1">
            <a:blip r:embed="rId2"/>
            <a:srcRect l="35474" t="19210"/>
            <a:stretch/>
          </p:blipFill>
          <p:spPr>
            <a:xfrm>
              <a:off x="223023" y="1027906"/>
              <a:ext cx="2420279" cy="1683522"/>
            </a:xfrm>
            <a:prstGeom prst="rect">
              <a:avLst/>
            </a:prstGeom>
          </p:spPr>
        </p:pic>
        <p:sp>
          <p:nvSpPr>
            <p:cNvPr id="5" name="TextBox 4"/>
            <p:cNvSpPr txBox="1"/>
            <p:nvPr/>
          </p:nvSpPr>
          <p:spPr>
            <a:xfrm>
              <a:off x="557561" y="2711428"/>
              <a:ext cx="640496" cy="307777"/>
            </a:xfrm>
            <a:prstGeom prst="rect">
              <a:avLst/>
            </a:prstGeom>
            <a:noFill/>
          </p:spPr>
          <p:txBody>
            <a:bodyPr wrap="none" rtlCol="0">
              <a:spAutoFit/>
            </a:bodyPr>
            <a:lstStyle/>
            <a:p>
              <a:r>
                <a:rPr lang="ru-RU" sz="1400" dirty="0" smtClean="0"/>
                <a:t>Сойка</a:t>
              </a:r>
              <a:endParaRPr lang="ru-RU" sz="1400" dirty="0"/>
            </a:p>
          </p:txBody>
        </p:sp>
      </p:grpSp>
      <p:grpSp>
        <p:nvGrpSpPr>
          <p:cNvPr id="9" name="Группа 8"/>
          <p:cNvGrpSpPr/>
          <p:nvPr/>
        </p:nvGrpSpPr>
        <p:grpSpPr>
          <a:xfrm>
            <a:off x="3302849" y="296312"/>
            <a:ext cx="2381250" cy="1984177"/>
            <a:chOff x="3605581" y="1035028"/>
            <a:chExt cx="2381250" cy="1984177"/>
          </a:xfrm>
        </p:grpSpPr>
        <p:pic>
          <p:nvPicPr>
            <p:cNvPr id="7" name="Рисунок 6"/>
            <p:cNvPicPr>
              <a:picLocks noChangeAspect="1"/>
            </p:cNvPicPr>
            <p:nvPr/>
          </p:nvPicPr>
          <p:blipFill>
            <a:blip r:embed="rId3"/>
            <a:stretch>
              <a:fillRect/>
            </a:stretch>
          </p:blipFill>
          <p:spPr>
            <a:xfrm>
              <a:off x="3605581" y="1035028"/>
              <a:ext cx="2381250" cy="1676400"/>
            </a:xfrm>
            <a:prstGeom prst="rect">
              <a:avLst/>
            </a:prstGeom>
          </p:spPr>
        </p:pic>
        <p:sp>
          <p:nvSpPr>
            <p:cNvPr id="8" name="TextBox 7"/>
            <p:cNvSpPr txBox="1"/>
            <p:nvPr/>
          </p:nvSpPr>
          <p:spPr>
            <a:xfrm>
              <a:off x="3605581" y="2711428"/>
              <a:ext cx="2023439" cy="307777"/>
            </a:xfrm>
            <a:prstGeom prst="rect">
              <a:avLst/>
            </a:prstGeom>
            <a:noFill/>
          </p:spPr>
          <p:txBody>
            <a:bodyPr wrap="none" rtlCol="0">
              <a:spAutoFit/>
            </a:bodyPr>
            <a:lstStyle/>
            <a:p>
              <a:r>
                <a:rPr lang="ru-RU" sz="1400" dirty="0" smtClean="0"/>
                <a:t>Большой пестрый дятел</a:t>
              </a:r>
              <a:endParaRPr lang="ru-RU" sz="1400" dirty="0"/>
            </a:p>
          </p:txBody>
        </p:sp>
      </p:grpSp>
      <p:grpSp>
        <p:nvGrpSpPr>
          <p:cNvPr id="12" name="Группа 11"/>
          <p:cNvGrpSpPr/>
          <p:nvPr/>
        </p:nvGrpSpPr>
        <p:grpSpPr>
          <a:xfrm>
            <a:off x="5975127" y="354455"/>
            <a:ext cx="1975738" cy="1857223"/>
            <a:chOff x="6694577" y="1079468"/>
            <a:chExt cx="1975738" cy="1857223"/>
          </a:xfrm>
        </p:grpSpPr>
        <p:pic>
          <p:nvPicPr>
            <p:cNvPr id="10" name="Рисунок 9"/>
            <p:cNvPicPr>
              <a:picLocks noChangeAspect="1"/>
            </p:cNvPicPr>
            <p:nvPr/>
          </p:nvPicPr>
          <p:blipFill>
            <a:blip r:embed="rId4"/>
            <a:stretch>
              <a:fillRect/>
            </a:stretch>
          </p:blipFill>
          <p:spPr>
            <a:xfrm>
              <a:off x="6694577" y="1079468"/>
              <a:ext cx="1975738" cy="1631960"/>
            </a:xfrm>
            <a:prstGeom prst="rect">
              <a:avLst/>
            </a:prstGeom>
          </p:spPr>
        </p:pic>
        <p:sp>
          <p:nvSpPr>
            <p:cNvPr id="11" name="TextBox 10"/>
            <p:cNvSpPr txBox="1"/>
            <p:nvPr/>
          </p:nvSpPr>
          <p:spPr>
            <a:xfrm>
              <a:off x="6779941" y="2628914"/>
              <a:ext cx="1604798" cy="307777"/>
            </a:xfrm>
            <a:prstGeom prst="rect">
              <a:avLst/>
            </a:prstGeom>
            <a:noFill/>
          </p:spPr>
          <p:txBody>
            <a:bodyPr wrap="none" rtlCol="0">
              <a:spAutoFit/>
            </a:bodyPr>
            <a:lstStyle/>
            <a:p>
              <a:r>
                <a:rPr lang="ru-RU" sz="1400" dirty="0" smtClean="0"/>
                <a:t>Воробей домовый</a:t>
              </a:r>
              <a:endParaRPr lang="ru-RU" sz="1400" dirty="0"/>
            </a:p>
          </p:txBody>
        </p:sp>
      </p:grpSp>
      <p:grpSp>
        <p:nvGrpSpPr>
          <p:cNvPr id="15" name="Группа 14"/>
          <p:cNvGrpSpPr/>
          <p:nvPr/>
        </p:nvGrpSpPr>
        <p:grpSpPr>
          <a:xfrm>
            <a:off x="8096889" y="399023"/>
            <a:ext cx="2007212" cy="1958396"/>
            <a:chOff x="8994685" y="1035028"/>
            <a:chExt cx="2007212" cy="1958396"/>
          </a:xfrm>
        </p:grpSpPr>
        <p:pic>
          <p:nvPicPr>
            <p:cNvPr id="13" name="Рисунок 12"/>
            <p:cNvPicPr>
              <a:picLocks noChangeAspect="1"/>
            </p:cNvPicPr>
            <p:nvPr/>
          </p:nvPicPr>
          <p:blipFill rotWithShape="1">
            <a:blip r:embed="rId5"/>
            <a:srcRect l="12901" t="23767" r="25358"/>
            <a:stretch/>
          </p:blipFill>
          <p:spPr>
            <a:xfrm>
              <a:off x="8994685" y="1035028"/>
              <a:ext cx="2007212" cy="1650619"/>
            </a:xfrm>
            <a:prstGeom prst="rect">
              <a:avLst/>
            </a:prstGeom>
          </p:spPr>
        </p:pic>
        <p:sp>
          <p:nvSpPr>
            <p:cNvPr id="14" name="TextBox 13"/>
            <p:cNvSpPr txBox="1"/>
            <p:nvPr/>
          </p:nvSpPr>
          <p:spPr>
            <a:xfrm>
              <a:off x="9328923" y="2685647"/>
              <a:ext cx="1220206" cy="307777"/>
            </a:xfrm>
            <a:prstGeom prst="rect">
              <a:avLst/>
            </a:prstGeom>
            <a:noFill/>
          </p:spPr>
          <p:txBody>
            <a:bodyPr wrap="none" rtlCol="0">
              <a:spAutoFit/>
            </a:bodyPr>
            <a:lstStyle/>
            <a:p>
              <a:r>
                <a:rPr lang="ru-RU" sz="1400" dirty="0" smtClean="0"/>
                <a:t>Ворона серая</a:t>
              </a:r>
              <a:endParaRPr lang="ru-RU" sz="1400" dirty="0"/>
            </a:p>
          </p:txBody>
        </p:sp>
      </p:grpSp>
      <p:grpSp>
        <p:nvGrpSpPr>
          <p:cNvPr id="21" name="Группа 20"/>
          <p:cNvGrpSpPr/>
          <p:nvPr/>
        </p:nvGrpSpPr>
        <p:grpSpPr>
          <a:xfrm>
            <a:off x="199025" y="2764972"/>
            <a:ext cx="2330932" cy="1869159"/>
            <a:chOff x="312371" y="3813146"/>
            <a:chExt cx="2330932" cy="1869159"/>
          </a:xfrm>
        </p:grpSpPr>
        <p:pic>
          <p:nvPicPr>
            <p:cNvPr id="16" name="Рисунок 15"/>
            <p:cNvPicPr>
              <a:picLocks noChangeAspect="1"/>
            </p:cNvPicPr>
            <p:nvPr/>
          </p:nvPicPr>
          <p:blipFill>
            <a:blip r:embed="rId6"/>
            <a:stretch>
              <a:fillRect/>
            </a:stretch>
          </p:blipFill>
          <p:spPr>
            <a:xfrm>
              <a:off x="312371" y="3813146"/>
              <a:ext cx="2330932" cy="1543077"/>
            </a:xfrm>
            <a:prstGeom prst="rect">
              <a:avLst/>
            </a:prstGeom>
          </p:spPr>
        </p:pic>
        <p:sp>
          <p:nvSpPr>
            <p:cNvPr id="17" name="TextBox 16"/>
            <p:cNvSpPr txBox="1"/>
            <p:nvPr/>
          </p:nvSpPr>
          <p:spPr>
            <a:xfrm>
              <a:off x="1030125" y="5374528"/>
              <a:ext cx="594009" cy="307777"/>
            </a:xfrm>
            <a:prstGeom prst="rect">
              <a:avLst/>
            </a:prstGeom>
            <a:noFill/>
          </p:spPr>
          <p:txBody>
            <a:bodyPr wrap="none" rtlCol="0">
              <a:spAutoFit/>
            </a:bodyPr>
            <a:lstStyle/>
            <a:p>
              <a:r>
                <a:rPr lang="ru-RU" sz="1400" dirty="0" smtClean="0"/>
                <a:t>Галка</a:t>
              </a:r>
              <a:endParaRPr lang="ru-RU" sz="1400" dirty="0"/>
            </a:p>
          </p:txBody>
        </p:sp>
      </p:grpSp>
      <p:grpSp>
        <p:nvGrpSpPr>
          <p:cNvPr id="23" name="Группа 22"/>
          <p:cNvGrpSpPr/>
          <p:nvPr/>
        </p:nvGrpSpPr>
        <p:grpSpPr>
          <a:xfrm>
            <a:off x="7424015" y="2726751"/>
            <a:ext cx="2201779" cy="1774162"/>
            <a:chOff x="3318528" y="3661240"/>
            <a:chExt cx="2201779" cy="1774162"/>
          </a:xfrm>
        </p:grpSpPr>
        <p:sp>
          <p:nvSpPr>
            <p:cNvPr id="20" name="TextBox 19"/>
            <p:cNvSpPr txBox="1"/>
            <p:nvPr/>
          </p:nvSpPr>
          <p:spPr>
            <a:xfrm>
              <a:off x="3686620" y="5127625"/>
              <a:ext cx="1465594" cy="307777"/>
            </a:xfrm>
            <a:prstGeom prst="rect">
              <a:avLst/>
            </a:prstGeom>
            <a:noFill/>
          </p:spPr>
          <p:txBody>
            <a:bodyPr wrap="none" rtlCol="0">
              <a:spAutoFit/>
            </a:bodyPr>
            <a:lstStyle/>
            <a:p>
              <a:r>
                <a:rPr lang="ru-RU" sz="1400" dirty="0" smtClean="0"/>
                <a:t>Дрозд-рябинник</a:t>
              </a:r>
              <a:endParaRPr lang="ru-RU" sz="1400" dirty="0"/>
            </a:p>
          </p:txBody>
        </p:sp>
        <p:pic>
          <p:nvPicPr>
            <p:cNvPr id="22" name="Рисунок 21"/>
            <p:cNvPicPr>
              <a:picLocks noChangeAspect="1"/>
            </p:cNvPicPr>
            <p:nvPr/>
          </p:nvPicPr>
          <p:blipFill>
            <a:blip r:embed="rId7"/>
            <a:stretch>
              <a:fillRect/>
            </a:stretch>
          </p:blipFill>
          <p:spPr>
            <a:xfrm>
              <a:off x="3318528" y="3661240"/>
              <a:ext cx="2201779" cy="1466385"/>
            </a:xfrm>
            <a:prstGeom prst="rect">
              <a:avLst/>
            </a:prstGeom>
          </p:spPr>
        </p:pic>
      </p:grpSp>
      <p:grpSp>
        <p:nvGrpSpPr>
          <p:cNvPr id="25" name="Группа 24"/>
          <p:cNvGrpSpPr/>
          <p:nvPr/>
        </p:nvGrpSpPr>
        <p:grpSpPr>
          <a:xfrm>
            <a:off x="9845481" y="2726751"/>
            <a:ext cx="1988311" cy="1807019"/>
            <a:chOff x="5863842" y="3598047"/>
            <a:chExt cx="1988311" cy="1807019"/>
          </a:xfrm>
        </p:grpSpPr>
        <p:sp>
          <p:nvSpPr>
            <p:cNvPr id="19" name="TextBox 18"/>
            <p:cNvSpPr txBox="1"/>
            <p:nvPr/>
          </p:nvSpPr>
          <p:spPr>
            <a:xfrm>
              <a:off x="6341946" y="5097289"/>
              <a:ext cx="1287660" cy="307777"/>
            </a:xfrm>
            <a:prstGeom prst="rect">
              <a:avLst/>
            </a:prstGeom>
            <a:noFill/>
          </p:spPr>
          <p:txBody>
            <a:bodyPr wrap="none" rtlCol="0">
              <a:spAutoFit/>
            </a:bodyPr>
            <a:lstStyle/>
            <a:p>
              <a:r>
                <a:rPr lang="ru-RU" sz="1400" dirty="0" smtClean="0"/>
                <a:t>Черный дрозд</a:t>
              </a:r>
              <a:endParaRPr lang="ru-RU" sz="1400" dirty="0"/>
            </a:p>
          </p:txBody>
        </p:sp>
        <p:pic>
          <p:nvPicPr>
            <p:cNvPr id="24" name="Рисунок 23"/>
            <p:cNvPicPr>
              <a:picLocks noChangeAspect="1"/>
            </p:cNvPicPr>
            <p:nvPr/>
          </p:nvPicPr>
          <p:blipFill>
            <a:blip r:embed="rId8"/>
            <a:stretch>
              <a:fillRect/>
            </a:stretch>
          </p:blipFill>
          <p:spPr>
            <a:xfrm>
              <a:off x="5863842" y="3598047"/>
              <a:ext cx="1988311" cy="1491233"/>
            </a:xfrm>
            <a:prstGeom prst="rect">
              <a:avLst/>
            </a:prstGeom>
          </p:spPr>
        </p:pic>
      </p:grpSp>
      <p:grpSp>
        <p:nvGrpSpPr>
          <p:cNvPr id="31" name="Группа 30"/>
          <p:cNvGrpSpPr/>
          <p:nvPr/>
        </p:nvGrpSpPr>
        <p:grpSpPr>
          <a:xfrm>
            <a:off x="5170190" y="2726751"/>
            <a:ext cx="2107147" cy="1791841"/>
            <a:chOff x="8306338" y="3605215"/>
            <a:chExt cx="2107147" cy="1791841"/>
          </a:xfrm>
        </p:grpSpPr>
        <p:sp>
          <p:nvSpPr>
            <p:cNvPr id="18" name="TextBox 17"/>
            <p:cNvSpPr txBox="1"/>
            <p:nvPr/>
          </p:nvSpPr>
          <p:spPr>
            <a:xfrm>
              <a:off x="8827689" y="5089279"/>
              <a:ext cx="607859" cy="307777"/>
            </a:xfrm>
            <a:prstGeom prst="rect">
              <a:avLst/>
            </a:prstGeom>
            <a:noFill/>
          </p:spPr>
          <p:txBody>
            <a:bodyPr wrap="none" rtlCol="0">
              <a:spAutoFit/>
            </a:bodyPr>
            <a:lstStyle/>
            <a:p>
              <a:r>
                <a:rPr lang="ru-RU" sz="1400" dirty="0" smtClean="0"/>
                <a:t>Клёст</a:t>
              </a:r>
              <a:endParaRPr lang="ru-RU" sz="1400" dirty="0"/>
            </a:p>
          </p:txBody>
        </p:sp>
        <p:pic>
          <p:nvPicPr>
            <p:cNvPr id="30" name="Рисунок 29"/>
            <p:cNvPicPr>
              <a:picLocks noChangeAspect="1"/>
            </p:cNvPicPr>
            <p:nvPr/>
          </p:nvPicPr>
          <p:blipFill rotWithShape="1">
            <a:blip r:embed="rId9"/>
            <a:srcRect l="18431" t="20024" r="15483" b="10507"/>
            <a:stretch/>
          </p:blipFill>
          <p:spPr>
            <a:xfrm>
              <a:off x="8306338" y="3605215"/>
              <a:ext cx="2107147" cy="1484065"/>
            </a:xfrm>
            <a:prstGeom prst="rect">
              <a:avLst/>
            </a:prstGeom>
          </p:spPr>
        </p:pic>
      </p:grpSp>
      <p:sp>
        <p:nvSpPr>
          <p:cNvPr id="28" name="TextBox 27"/>
          <p:cNvSpPr txBox="1"/>
          <p:nvPr/>
        </p:nvSpPr>
        <p:spPr>
          <a:xfrm>
            <a:off x="3433979" y="4187061"/>
            <a:ext cx="1013291" cy="307777"/>
          </a:xfrm>
          <a:prstGeom prst="rect">
            <a:avLst/>
          </a:prstGeom>
          <a:noFill/>
        </p:spPr>
        <p:txBody>
          <a:bodyPr wrap="none" rtlCol="0">
            <a:spAutoFit/>
          </a:bodyPr>
          <a:lstStyle/>
          <a:p>
            <a:r>
              <a:rPr lang="ru-RU" sz="1400" dirty="0" smtClean="0"/>
              <a:t>Поползень</a:t>
            </a:r>
            <a:endParaRPr lang="ru-RU" sz="1400" dirty="0"/>
          </a:p>
        </p:txBody>
      </p:sp>
      <p:pic>
        <p:nvPicPr>
          <p:cNvPr id="32" name="Рисунок 31"/>
          <p:cNvPicPr>
            <a:picLocks noChangeAspect="1"/>
          </p:cNvPicPr>
          <p:nvPr/>
        </p:nvPicPr>
        <p:blipFill rotWithShape="1">
          <a:blip r:embed="rId10"/>
          <a:srcRect l="27600" t="7987" b="13261"/>
          <a:stretch/>
        </p:blipFill>
        <p:spPr>
          <a:xfrm>
            <a:off x="2905390" y="2718697"/>
            <a:ext cx="2011691" cy="1457331"/>
          </a:xfrm>
          <a:prstGeom prst="rect">
            <a:avLst/>
          </a:prstGeom>
        </p:spPr>
      </p:pic>
      <p:grpSp>
        <p:nvGrpSpPr>
          <p:cNvPr id="35" name="Группа 34"/>
          <p:cNvGrpSpPr/>
          <p:nvPr/>
        </p:nvGrpSpPr>
        <p:grpSpPr>
          <a:xfrm>
            <a:off x="292380" y="4972023"/>
            <a:ext cx="2048945" cy="1649910"/>
            <a:chOff x="2974567" y="4869096"/>
            <a:chExt cx="2048945" cy="1649910"/>
          </a:xfrm>
        </p:grpSpPr>
        <p:sp>
          <p:nvSpPr>
            <p:cNvPr id="27" name="TextBox 26"/>
            <p:cNvSpPr txBox="1"/>
            <p:nvPr/>
          </p:nvSpPr>
          <p:spPr>
            <a:xfrm>
              <a:off x="3676149" y="6211229"/>
              <a:ext cx="1063368" cy="307777"/>
            </a:xfrm>
            <a:prstGeom prst="rect">
              <a:avLst/>
            </a:prstGeom>
            <a:noFill/>
          </p:spPr>
          <p:txBody>
            <a:bodyPr wrap="none" rtlCol="0">
              <a:spAutoFit/>
            </a:bodyPr>
            <a:lstStyle/>
            <a:p>
              <a:r>
                <a:rPr lang="ru-RU" sz="1400" dirty="0" smtClean="0"/>
                <a:t>Свиристель</a:t>
              </a:r>
              <a:endParaRPr lang="ru-RU" sz="1400" dirty="0"/>
            </a:p>
          </p:txBody>
        </p:sp>
        <p:pic>
          <p:nvPicPr>
            <p:cNvPr id="34" name="Рисунок 33"/>
            <p:cNvPicPr>
              <a:picLocks noChangeAspect="1"/>
            </p:cNvPicPr>
            <p:nvPr/>
          </p:nvPicPr>
          <p:blipFill rotWithShape="1">
            <a:blip r:embed="rId11"/>
            <a:srcRect l="-1088" t="754" r="1088" b="8520"/>
            <a:stretch/>
          </p:blipFill>
          <p:spPr>
            <a:xfrm>
              <a:off x="2974567" y="4869096"/>
              <a:ext cx="2048945" cy="1342133"/>
            </a:xfrm>
            <a:prstGeom prst="rect">
              <a:avLst/>
            </a:prstGeom>
          </p:spPr>
        </p:pic>
      </p:grpSp>
      <p:grpSp>
        <p:nvGrpSpPr>
          <p:cNvPr id="39" name="Группа 38"/>
          <p:cNvGrpSpPr/>
          <p:nvPr/>
        </p:nvGrpSpPr>
        <p:grpSpPr>
          <a:xfrm>
            <a:off x="2892643" y="4958059"/>
            <a:ext cx="1849072" cy="1663874"/>
            <a:chOff x="5995470" y="4784032"/>
            <a:chExt cx="1849072" cy="1663874"/>
          </a:xfrm>
        </p:grpSpPr>
        <p:pic>
          <p:nvPicPr>
            <p:cNvPr id="36" name="Рисунок 35"/>
            <p:cNvPicPr>
              <a:picLocks noChangeAspect="1"/>
            </p:cNvPicPr>
            <p:nvPr/>
          </p:nvPicPr>
          <p:blipFill rotWithShape="1">
            <a:blip r:embed="rId12"/>
            <a:srcRect l="26429" t="15508" r="15268" b="32110"/>
            <a:stretch/>
          </p:blipFill>
          <p:spPr>
            <a:xfrm>
              <a:off x="5995470" y="4784032"/>
              <a:ext cx="1849072" cy="1358956"/>
            </a:xfrm>
            <a:prstGeom prst="rect">
              <a:avLst/>
            </a:prstGeom>
          </p:spPr>
        </p:pic>
        <p:sp>
          <p:nvSpPr>
            <p:cNvPr id="38" name="TextBox 37"/>
            <p:cNvSpPr txBox="1"/>
            <p:nvPr/>
          </p:nvSpPr>
          <p:spPr>
            <a:xfrm>
              <a:off x="6462439" y="6140129"/>
              <a:ext cx="756938" cy="307777"/>
            </a:xfrm>
            <a:prstGeom prst="rect">
              <a:avLst/>
            </a:prstGeom>
            <a:noFill/>
          </p:spPr>
          <p:txBody>
            <a:bodyPr wrap="none" rtlCol="0">
              <a:spAutoFit/>
            </a:bodyPr>
            <a:lstStyle/>
            <a:p>
              <a:r>
                <a:rPr lang="ru-RU" sz="1400" dirty="0" smtClean="0"/>
                <a:t>Синица</a:t>
              </a:r>
              <a:endParaRPr lang="ru-RU" sz="1400" dirty="0"/>
            </a:p>
          </p:txBody>
        </p:sp>
      </p:grpSp>
      <p:grpSp>
        <p:nvGrpSpPr>
          <p:cNvPr id="41" name="Группа 40"/>
          <p:cNvGrpSpPr/>
          <p:nvPr/>
        </p:nvGrpSpPr>
        <p:grpSpPr>
          <a:xfrm>
            <a:off x="10323585" y="464928"/>
            <a:ext cx="1757935" cy="1626228"/>
            <a:chOff x="8380949" y="4795504"/>
            <a:chExt cx="1757935" cy="1626228"/>
          </a:xfrm>
        </p:grpSpPr>
        <p:sp>
          <p:nvSpPr>
            <p:cNvPr id="37" name="TextBox 36"/>
            <p:cNvSpPr txBox="1"/>
            <p:nvPr/>
          </p:nvSpPr>
          <p:spPr>
            <a:xfrm>
              <a:off x="8942299" y="6113955"/>
              <a:ext cx="806631" cy="307777"/>
            </a:xfrm>
            <a:prstGeom prst="rect">
              <a:avLst/>
            </a:prstGeom>
            <a:noFill/>
          </p:spPr>
          <p:txBody>
            <a:bodyPr wrap="none" rtlCol="0">
              <a:spAutoFit/>
            </a:bodyPr>
            <a:lstStyle/>
            <a:p>
              <a:r>
                <a:rPr lang="ru-RU" sz="1400" dirty="0" smtClean="0"/>
                <a:t>Снегирь</a:t>
              </a:r>
              <a:endParaRPr lang="ru-RU" sz="1400" dirty="0"/>
            </a:p>
          </p:txBody>
        </p:sp>
        <p:pic>
          <p:nvPicPr>
            <p:cNvPr id="40" name="Рисунок 39"/>
            <p:cNvPicPr>
              <a:picLocks noChangeAspect="1"/>
            </p:cNvPicPr>
            <p:nvPr/>
          </p:nvPicPr>
          <p:blipFill>
            <a:blip r:embed="rId13"/>
            <a:stretch>
              <a:fillRect/>
            </a:stretch>
          </p:blipFill>
          <p:spPr>
            <a:xfrm>
              <a:off x="8380949" y="4795504"/>
              <a:ext cx="1757935" cy="1318451"/>
            </a:xfrm>
            <a:prstGeom prst="rect">
              <a:avLst/>
            </a:prstGeom>
          </p:spPr>
        </p:pic>
      </p:grpSp>
      <p:pic>
        <p:nvPicPr>
          <p:cNvPr id="43" name="Рисунок 42"/>
          <p:cNvPicPr>
            <a:picLocks noChangeAspect="1"/>
          </p:cNvPicPr>
          <p:nvPr/>
        </p:nvPicPr>
        <p:blipFill>
          <a:blip r:embed="rId14"/>
          <a:stretch>
            <a:fillRect/>
          </a:stretch>
        </p:blipFill>
        <p:spPr>
          <a:xfrm>
            <a:off x="5785077" y="3240007"/>
            <a:ext cx="621846" cy="377985"/>
          </a:xfrm>
          <a:prstGeom prst="rect">
            <a:avLst/>
          </a:prstGeom>
        </p:spPr>
      </p:pic>
      <p:grpSp>
        <p:nvGrpSpPr>
          <p:cNvPr id="46" name="Группа 45"/>
          <p:cNvGrpSpPr/>
          <p:nvPr/>
        </p:nvGrpSpPr>
        <p:grpSpPr>
          <a:xfrm>
            <a:off x="5037163" y="4994585"/>
            <a:ext cx="1916613" cy="1498342"/>
            <a:chOff x="8570481" y="4791209"/>
            <a:chExt cx="1916613" cy="1498342"/>
          </a:xfrm>
        </p:grpSpPr>
        <p:pic>
          <p:nvPicPr>
            <p:cNvPr id="42" name="Рисунок 41"/>
            <p:cNvPicPr>
              <a:picLocks noChangeAspect="1"/>
            </p:cNvPicPr>
            <p:nvPr/>
          </p:nvPicPr>
          <p:blipFill>
            <a:blip r:embed="rId15"/>
            <a:stretch>
              <a:fillRect/>
            </a:stretch>
          </p:blipFill>
          <p:spPr>
            <a:xfrm>
              <a:off x="8570481" y="4791209"/>
              <a:ext cx="1916613" cy="1276464"/>
            </a:xfrm>
            <a:prstGeom prst="rect">
              <a:avLst/>
            </a:prstGeom>
          </p:spPr>
        </p:pic>
        <p:sp>
          <p:nvSpPr>
            <p:cNvPr id="45" name="TextBox 44"/>
            <p:cNvSpPr txBox="1"/>
            <p:nvPr/>
          </p:nvSpPr>
          <p:spPr>
            <a:xfrm>
              <a:off x="9100495" y="5981774"/>
              <a:ext cx="676467" cy="307777"/>
            </a:xfrm>
            <a:prstGeom prst="rect">
              <a:avLst/>
            </a:prstGeom>
            <a:noFill/>
          </p:spPr>
          <p:txBody>
            <a:bodyPr wrap="none" rtlCol="0">
              <a:spAutoFit/>
            </a:bodyPr>
            <a:lstStyle/>
            <a:p>
              <a:r>
                <a:rPr lang="ru-RU" sz="1400" dirty="0" smtClean="0"/>
                <a:t>Щегол</a:t>
              </a:r>
              <a:endParaRPr lang="ru-RU" sz="1400" dirty="0"/>
            </a:p>
          </p:txBody>
        </p:sp>
      </p:grpSp>
      <p:grpSp>
        <p:nvGrpSpPr>
          <p:cNvPr id="48" name="Группа 47"/>
          <p:cNvGrpSpPr/>
          <p:nvPr/>
        </p:nvGrpSpPr>
        <p:grpSpPr>
          <a:xfrm>
            <a:off x="7424015" y="4994585"/>
            <a:ext cx="1766659" cy="1520904"/>
            <a:chOff x="396284" y="4250383"/>
            <a:chExt cx="1766659" cy="1520904"/>
          </a:xfrm>
        </p:grpSpPr>
        <p:sp>
          <p:nvSpPr>
            <p:cNvPr id="44" name="TextBox 43"/>
            <p:cNvSpPr txBox="1"/>
            <p:nvPr/>
          </p:nvSpPr>
          <p:spPr>
            <a:xfrm>
              <a:off x="982608" y="5463510"/>
              <a:ext cx="731867" cy="307777"/>
            </a:xfrm>
            <a:prstGeom prst="rect">
              <a:avLst/>
            </a:prstGeom>
            <a:noFill/>
          </p:spPr>
          <p:txBody>
            <a:bodyPr wrap="none" rtlCol="0">
              <a:spAutoFit/>
            </a:bodyPr>
            <a:lstStyle/>
            <a:p>
              <a:r>
                <a:rPr lang="ru-RU" sz="1400" dirty="0" smtClean="0"/>
                <a:t>Сорока</a:t>
              </a:r>
              <a:endParaRPr lang="ru-RU" sz="1400" dirty="0"/>
            </a:p>
          </p:txBody>
        </p:sp>
        <p:pic>
          <p:nvPicPr>
            <p:cNvPr id="47" name="Рисунок 46"/>
            <p:cNvPicPr>
              <a:picLocks noChangeAspect="1"/>
            </p:cNvPicPr>
            <p:nvPr/>
          </p:nvPicPr>
          <p:blipFill rotWithShape="1">
            <a:blip r:embed="rId16"/>
            <a:srcRect l="11678" t="16324" r="11624"/>
            <a:stretch/>
          </p:blipFill>
          <p:spPr>
            <a:xfrm>
              <a:off x="396284" y="4250383"/>
              <a:ext cx="1766659" cy="1283641"/>
            </a:xfrm>
            <a:prstGeom prst="rect">
              <a:avLst/>
            </a:prstGeom>
          </p:spPr>
        </p:pic>
      </p:grpSp>
      <p:grpSp>
        <p:nvGrpSpPr>
          <p:cNvPr id="50" name="Группа 49"/>
          <p:cNvGrpSpPr/>
          <p:nvPr/>
        </p:nvGrpSpPr>
        <p:grpSpPr>
          <a:xfrm>
            <a:off x="9709627" y="4972024"/>
            <a:ext cx="2124165" cy="1621690"/>
            <a:chOff x="9709627" y="4972024"/>
            <a:chExt cx="2124165" cy="1621690"/>
          </a:xfrm>
        </p:grpSpPr>
        <p:sp>
          <p:nvSpPr>
            <p:cNvPr id="29" name="TextBox 28"/>
            <p:cNvSpPr txBox="1"/>
            <p:nvPr/>
          </p:nvSpPr>
          <p:spPr>
            <a:xfrm>
              <a:off x="10507118" y="6285937"/>
              <a:ext cx="662361" cy="307777"/>
            </a:xfrm>
            <a:prstGeom prst="rect">
              <a:avLst/>
            </a:prstGeom>
            <a:noFill/>
          </p:spPr>
          <p:txBody>
            <a:bodyPr wrap="none" rtlCol="0">
              <a:spAutoFit/>
            </a:bodyPr>
            <a:lstStyle/>
            <a:p>
              <a:r>
                <a:rPr lang="ru-RU" sz="1400" dirty="0" smtClean="0"/>
                <a:t>Ворон</a:t>
              </a:r>
              <a:endParaRPr lang="ru-RU" sz="1400" dirty="0"/>
            </a:p>
          </p:txBody>
        </p:sp>
        <p:pic>
          <p:nvPicPr>
            <p:cNvPr id="49" name="Рисунок 48"/>
            <p:cNvPicPr>
              <a:picLocks noChangeAspect="1"/>
            </p:cNvPicPr>
            <p:nvPr/>
          </p:nvPicPr>
          <p:blipFill rotWithShape="1">
            <a:blip r:embed="rId17"/>
            <a:srcRect l="14956" t="24512" r="6605" b="3064"/>
            <a:stretch/>
          </p:blipFill>
          <p:spPr>
            <a:xfrm>
              <a:off x="9709627" y="4972024"/>
              <a:ext cx="2124165" cy="1306202"/>
            </a:xfrm>
            <a:prstGeom prst="rect">
              <a:avLst/>
            </a:prstGeom>
          </p:spPr>
        </p:pic>
      </p:grpSp>
    </p:spTree>
    <p:extLst>
      <p:ext uri="{BB962C8B-B14F-4D97-AF65-F5344CB8AC3E}">
        <p14:creationId xmlns:p14="http://schemas.microsoft.com/office/powerpoint/2010/main" val="26963408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219" y="166937"/>
            <a:ext cx="2674434" cy="502136"/>
          </a:xfrm>
        </p:spPr>
        <p:txBody>
          <a:bodyPr>
            <a:normAutofit/>
          </a:bodyPr>
          <a:lstStyle/>
          <a:p>
            <a:r>
              <a:rPr lang="ru-RU" sz="2400" dirty="0" smtClean="0">
                <a:solidFill>
                  <a:schemeClr val="accent1">
                    <a:lumMod val="50000"/>
                  </a:schemeClr>
                </a:solidFill>
                <a:latin typeface="Times New Roman" panose="02020603050405020304" pitchFamily="18" charset="0"/>
                <a:cs typeface="Times New Roman" panose="02020603050405020304" pitchFamily="18" charset="0"/>
              </a:rPr>
              <a:t>Перелетные птицы</a:t>
            </a:r>
            <a:endParaRPr lang="ru-RU" sz="2400" dirty="0">
              <a:solidFill>
                <a:schemeClr val="accent1">
                  <a:lumMod val="50000"/>
                </a:schemeClr>
              </a:solidFill>
              <a:latin typeface="Times New Roman" panose="02020603050405020304" pitchFamily="18" charset="0"/>
              <a:cs typeface="Times New Roman" panose="02020603050405020304" pitchFamily="18" charset="0"/>
            </a:endParaRPr>
          </a:p>
        </p:txBody>
      </p:sp>
      <p:grpSp>
        <p:nvGrpSpPr>
          <p:cNvPr id="6" name="Группа 5"/>
          <p:cNvGrpSpPr/>
          <p:nvPr/>
        </p:nvGrpSpPr>
        <p:grpSpPr>
          <a:xfrm>
            <a:off x="311256" y="766370"/>
            <a:ext cx="2139640" cy="1912507"/>
            <a:chOff x="525501" y="1234997"/>
            <a:chExt cx="2139640" cy="1912507"/>
          </a:xfrm>
        </p:grpSpPr>
        <p:pic>
          <p:nvPicPr>
            <p:cNvPr id="4" name="Рисунок 3"/>
            <p:cNvPicPr>
              <a:picLocks noChangeAspect="1"/>
            </p:cNvPicPr>
            <p:nvPr/>
          </p:nvPicPr>
          <p:blipFill>
            <a:blip r:embed="rId2"/>
            <a:stretch>
              <a:fillRect/>
            </a:stretch>
          </p:blipFill>
          <p:spPr>
            <a:xfrm>
              <a:off x="525501" y="1234997"/>
              <a:ext cx="2139640" cy="1604730"/>
            </a:xfrm>
            <a:prstGeom prst="rect">
              <a:avLst/>
            </a:prstGeom>
          </p:spPr>
        </p:pic>
        <p:sp>
          <p:nvSpPr>
            <p:cNvPr id="5" name="TextBox 4"/>
            <p:cNvSpPr txBox="1"/>
            <p:nvPr/>
          </p:nvSpPr>
          <p:spPr>
            <a:xfrm>
              <a:off x="965918" y="2839727"/>
              <a:ext cx="1258806" cy="307777"/>
            </a:xfrm>
            <a:prstGeom prst="rect">
              <a:avLst/>
            </a:prstGeom>
            <a:noFill/>
          </p:spPr>
          <p:txBody>
            <a:bodyPr wrap="none" rtlCol="0">
              <a:spAutoFit/>
            </a:bodyPr>
            <a:lstStyle/>
            <a:p>
              <a:r>
                <a:rPr lang="ru-RU" sz="1400" dirty="0" smtClean="0"/>
                <a:t>Певчий дрозд</a:t>
              </a:r>
              <a:endParaRPr lang="ru-RU" sz="1400" dirty="0"/>
            </a:p>
          </p:txBody>
        </p:sp>
      </p:grpSp>
      <p:grpSp>
        <p:nvGrpSpPr>
          <p:cNvPr id="15" name="Группа 14"/>
          <p:cNvGrpSpPr/>
          <p:nvPr/>
        </p:nvGrpSpPr>
        <p:grpSpPr>
          <a:xfrm>
            <a:off x="3386916" y="766370"/>
            <a:ext cx="2381250" cy="1869877"/>
            <a:chOff x="3023374" y="999834"/>
            <a:chExt cx="2381250" cy="1869877"/>
          </a:xfrm>
        </p:grpSpPr>
        <p:pic>
          <p:nvPicPr>
            <p:cNvPr id="7" name="Рисунок 6"/>
            <p:cNvPicPr>
              <a:picLocks noChangeAspect="1"/>
            </p:cNvPicPr>
            <p:nvPr/>
          </p:nvPicPr>
          <p:blipFill>
            <a:blip r:embed="rId3"/>
            <a:stretch>
              <a:fillRect/>
            </a:stretch>
          </p:blipFill>
          <p:spPr>
            <a:xfrm>
              <a:off x="3023374" y="999834"/>
              <a:ext cx="2381250" cy="1562100"/>
            </a:xfrm>
            <a:prstGeom prst="rect">
              <a:avLst/>
            </a:prstGeom>
          </p:spPr>
        </p:pic>
        <p:sp>
          <p:nvSpPr>
            <p:cNvPr id="8" name="TextBox 7"/>
            <p:cNvSpPr txBox="1"/>
            <p:nvPr/>
          </p:nvSpPr>
          <p:spPr>
            <a:xfrm>
              <a:off x="3795936" y="2561934"/>
              <a:ext cx="836126" cy="307777"/>
            </a:xfrm>
            <a:prstGeom prst="rect">
              <a:avLst/>
            </a:prstGeom>
            <a:noFill/>
          </p:spPr>
          <p:txBody>
            <a:bodyPr wrap="none" rtlCol="0">
              <a:spAutoFit/>
            </a:bodyPr>
            <a:lstStyle/>
            <a:p>
              <a:r>
                <a:rPr lang="ru-RU" sz="1400" dirty="0" smtClean="0"/>
                <a:t>Дубонос</a:t>
              </a:r>
              <a:endParaRPr lang="ru-RU" sz="1400" dirty="0"/>
            </a:p>
          </p:txBody>
        </p:sp>
      </p:grpSp>
      <p:grpSp>
        <p:nvGrpSpPr>
          <p:cNvPr id="17" name="Группа 16"/>
          <p:cNvGrpSpPr/>
          <p:nvPr/>
        </p:nvGrpSpPr>
        <p:grpSpPr>
          <a:xfrm>
            <a:off x="6516305" y="700352"/>
            <a:ext cx="2102254" cy="1884468"/>
            <a:chOff x="5969404" y="1139131"/>
            <a:chExt cx="2102254" cy="1884468"/>
          </a:xfrm>
        </p:grpSpPr>
        <p:sp>
          <p:nvSpPr>
            <p:cNvPr id="14" name="TextBox 13"/>
            <p:cNvSpPr txBox="1"/>
            <p:nvPr/>
          </p:nvSpPr>
          <p:spPr>
            <a:xfrm>
              <a:off x="6096000" y="2715822"/>
              <a:ext cx="1743554" cy="307777"/>
            </a:xfrm>
            <a:prstGeom prst="rect">
              <a:avLst/>
            </a:prstGeom>
            <a:noFill/>
          </p:spPr>
          <p:txBody>
            <a:bodyPr wrap="none" rtlCol="0">
              <a:spAutoFit/>
            </a:bodyPr>
            <a:lstStyle/>
            <a:p>
              <a:r>
                <a:rPr lang="ru-RU" sz="1400" dirty="0" smtClean="0"/>
                <a:t>Жаворонок полевой</a:t>
              </a:r>
              <a:endParaRPr lang="ru-RU" sz="1400" dirty="0"/>
            </a:p>
          </p:txBody>
        </p:sp>
        <p:pic>
          <p:nvPicPr>
            <p:cNvPr id="16" name="Рисунок 15"/>
            <p:cNvPicPr>
              <a:picLocks noChangeAspect="1"/>
            </p:cNvPicPr>
            <p:nvPr/>
          </p:nvPicPr>
          <p:blipFill>
            <a:blip r:embed="rId4"/>
            <a:stretch>
              <a:fillRect/>
            </a:stretch>
          </p:blipFill>
          <p:spPr>
            <a:xfrm>
              <a:off x="5969404" y="1139131"/>
              <a:ext cx="2102254" cy="1576691"/>
            </a:xfrm>
            <a:prstGeom prst="rect">
              <a:avLst/>
            </a:prstGeom>
          </p:spPr>
        </p:pic>
      </p:grpSp>
      <p:grpSp>
        <p:nvGrpSpPr>
          <p:cNvPr id="19" name="Группа 18"/>
          <p:cNvGrpSpPr/>
          <p:nvPr/>
        </p:nvGrpSpPr>
        <p:grpSpPr>
          <a:xfrm>
            <a:off x="9453849" y="592703"/>
            <a:ext cx="2360316" cy="1879588"/>
            <a:chOff x="8382607" y="1518273"/>
            <a:chExt cx="2360316" cy="1879588"/>
          </a:xfrm>
        </p:grpSpPr>
        <p:sp>
          <p:nvSpPr>
            <p:cNvPr id="13" name="TextBox 12"/>
            <p:cNvSpPr txBox="1"/>
            <p:nvPr/>
          </p:nvSpPr>
          <p:spPr>
            <a:xfrm>
              <a:off x="9047357" y="3090084"/>
              <a:ext cx="719941" cy="307777"/>
            </a:xfrm>
            <a:prstGeom prst="rect">
              <a:avLst/>
            </a:prstGeom>
            <a:noFill/>
          </p:spPr>
          <p:txBody>
            <a:bodyPr wrap="none" rtlCol="0">
              <a:spAutoFit/>
            </a:bodyPr>
            <a:lstStyle/>
            <a:p>
              <a:r>
                <a:rPr lang="ru-RU" sz="1400" dirty="0" smtClean="0"/>
                <a:t>Зяблик</a:t>
              </a:r>
              <a:endParaRPr lang="ru-RU" sz="1400" dirty="0"/>
            </a:p>
          </p:txBody>
        </p:sp>
        <p:pic>
          <p:nvPicPr>
            <p:cNvPr id="18" name="Рисунок 17"/>
            <p:cNvPicPr>
              <a:picLocks noChangeAspect="1"/>
            </p:cNvPicPr>
            <p:nvPr/>
          </p:nvPicPr>
          <p:blipFill>
            <a:blip r:embed="rId5"/>
            <a:stretch>
              <a:fillRect/>
            </a:stretch>
          </p:blipFill>
          <p:spPr>
            <a:xfrm>
              <a:off x="8382607" y="1518273"/>
              <a:ext cx="2360316" cy="1576691"/>
            </a:xfrm>
            <a:prstGeom prst="rect">
              <a:avLst/>
            </a:prstGeom>
          </p:spPr>
        </p:pic>
      </p:grpSp>
      <p:grpSp>
        <p:nvGrpSpPr>
          <p:cNvPr id="22" name="Группа 21"/>
          <p:cNvGrpSpPr/>
          <p:nvPr/>
        </p:nvGrpSpPr>
        <p:grpSpPr>
          <a:xfrm>
            <a:off x="9455018" y="2724204"/>
            <a:ext cx="2098703" cy="1859502"/>
            <a:chOff x="3718301" y="4173650"/>
            <a:chExt cx="2098703" cy="1859502"/>
          </a:xfrm>
        </p:grpSpPr>
        <p:sp>
          <p:nvSpPr>
            <p:cNvPr id="12" name="TextBox 11"/>
            <p:cNvSpPr txBox="1"/>
            <p:nvPr/>
          </p:nvSpPr>
          <p:spPr>
            <a:xfrm>
              <a:off x="4197189" y="5725375"/>
              <a:ext cx="717697" cy="307777"/>
            </a:xfrm>
            <a:prstGeom prst="rect">
              <a:avLst/>
            </a:prstGeom>
            <a:noFill/>
          </p:spPr>
          <p:txBody>
            <a:bodyPr wrap="none" rtlCol="0">
              <a:spAutoFit/>
            </a:bodyPr>
            <a:lstStyle/>
            <a:p>
              <a:r>
                <a:rPr lang="ru-RU" sz="1400" dirty="0" smtClean="0"/>
                <a:t>Иволга</a:t>
              </a:r>
              <a:endParaRPr lang="ru-RU" sz="1400" dirty="0"/>
            </a:p>
          </p:txBody>
        </p:sp>
        <p:pic>
          <p:nvPicPr>
            <p:cNvPr id="20" name="Рисунок 19"/>
            <p:cNvPicPr>
              <a:picLocks noChangeAspect="1"/>
            </p:cNvPicPr>
            <p:nvPr/>
          </p:nvPicPr>
          <p:blipFill>
            <a:blip r:embed="rId6"/>
            <a:stretch>
              <a:fillRect/>
            </a:stretch>
          </p:blipFill>
          <p:spPr>
            <a:xfrm>
              <a:off x="3718301" y="4173650"/>
              <a:ext cx="2098703" cy="1574028"/>
            </a:xfrm>
            <a:prstGeom prst="rect">
              <a:avLst/>
            </a:prstGeom>
          </p:spPr>
        </p:pic>
      </p:grpSp>
      <p:grpSp>
        <p:nvGrpSpPr>
          <p:cNvPr id="24" name="Группа 23"/>
          <p:cNvGrpSpPr/>
          <p:nvPr/>
        </p:nvGrpSpPr>
        <p:grpSpPr>
          <a:xfrm>
            <a:off x="9609242" y="4762722"/>
            <a:ext cx="2299047" cy="1838943"/>
            <a:chOff x="4275888" y="4218138"/>
            <a:chExt cx="2299047" cy="1838943"/>
          </a:xfrm>
        </p:grpSpPr>
        <p:sp>
          <p:nvSpPr>
            <p:cNvPr id="11" name="TextBox 10"/>
            <p:cNvSpPr txBox="1"/>
            <p:nvPr/>
          </p:nvSpPr>
          <p:spPr>
            <a:xfrm>
              <a:off x="5107474" y="5749304"/>
              <a:ext cx="823944" cy="307777"/>
            </a:xfrm>
            <a:prstGeom prst="rect">
              <a:avLst/>
            </a:prstGeom>
            <a:noFill/>
          </p:spPr>
          <p:txBody>
            <a:bodyPr wrap="none" rtlCol="0">
              <a:spAutoFit/>
            </a:bodyPr>
            <a:lstStyle/>
            <a:p>
              <a:r>
                <a:rPr lang="ru-RU" sz="1400" dirty="0" smtClean="0"/>
                <a:t>Кукушка</a:t>
              </a:r>
              <a:endParaRPr lang="ru-RU" sz="1400" dirty="0"/>
            </a:p>
          </p:txBody>
        </p:sp>
        <p:pic>
          <p:nvPicPr>
            <p:cNvPr id="23" name="Рисунок 22"/>
            <p:cNvPicPr>
              <a:picLocks noChangeAspect="1"/>
            </p:cNvPicPr>
            <p:nvPr/>
          </p:nvPicPr>
          <p:blipFill>
            <a:blip r:embed="rId7"/>
            <a:stretch>
              <a:fillRect/>
            </a:stretch>
          </p:blipFill>
          <p:spPr>
            <a:xfrm>
              <a:off x="4275888" y="4218138"/>
              <a:ext cx="2299047" cy="1531166"/>
            </a:xfrm>
            <a:prstGeom prst="rect">
              <a:avLst/>
            </a:prstGeom>
          </p:spPr>
        </p:pic>
      </p:grpSp>
      <p:grpSp>
        <p:nvGrpSpPr>
          <p:cNvPr id="26" name="Группа 25"/>
          <p:cNvGrpSpPr/>
          <p:nvPr/>
        </p:nvGrpSpPr>
        <p:grpSpPr>
          <a:xfrm>
            <a:off x="7369926" y="4786368"/>
            <a:ext cx="2168617" cy="1800386"/>
            <a:chOff x="3459180" y="3757283"/>
            <a:chExt cx="2168617" cy="1800386"/>
          </a:xfrm>
        </p:grpSpPr>
        <p:sp>
          <p:nvSpPr>
            <p:cNvPr id="9" name="TextBox 8"/>
            <p:cNvSpPr txBox="1"/>
            <p:nvPr/>
          </p:nvSpPr>
          <p:spPr>
            <a:xfrm>
              <a:off x="3988692" y="5249892"/>
              <a:ext cx="1058880" cy="307777"/>
            </a:xfrm>
            <a:prstGeom prst="rect">
              <a:avLst/>
            </a:prstGeom>
            <a:noFill/>
          </p:spPr>
          <p:txBody>
            <a:bodyPr wrap="none" rtlCol="0">
              <a:spAutoFit/>
            </a:bodyPr>
            <a:lstStyle/>
            <a:p>
              <a:r>
                <a:rPr lang="ru-RU" sz="1400" dirty="0" smtClean="0"/>
                <a:t>Малиновка</a:t>
              </a:r>
              <a:endParaRPr lang="ru-RU" sz="1400" dirty="0"/>
            </a:p>
          </p:txBody>
        </p:sp>
        <p:pic>
          <p:nvPicPr>
            <p:cNvPr id="25" name="Рисунок 24"/>
            <p:cNvPicPr>
              <a:picLocks noChangeAspect="1"/>
            </p:cNvPicPr>
            <p:nvPr/>
          </p:nvPicPr>
          <p:blipFill>
            <a:blip r:embed="rId8"/>
            <a:stretch>
              <a:fillRect/>
            </a:stretch>
          </p:blipFill>
          <p:spPr>
            <a:xfrm>
              <a:off x="3459180" y="3757283"/>
              <a:ext cx="2168617" cy="1518032"/>
            </a:xfrm>
            <a:prstGeom prst="rect">
              <a:avLst/>
            </a:prstGeom>
          </p:spPr>
        </p:pic>
      </p:grpSp>
      <p:grpSp>
        <p:nvGrpSpPr>
          <p:cNvPr id="30" name="Группа 29"/>
          <p:cNvGrpSpPr/>
          <p:nvPr/>
        </p:nvGrpSpPr>
        <p:grpSpPr>
          <a:xfrm>
            <a:off x="3421508" y="2810400"/>
            <a:ext cx="2251358" cy="1797683"/>
            <a:chOff x="3448395" y="3910361"/>
            <a:chExt cx="2251358" cy="1797683"/>
          </a:xfrm>
        </p:grpSpPr>
        <p:pic>
          <p:nvPicPr>
            <p:cNvPr id="27" name="Рисунок 26"/>
            <p:cNvPicPr>
              <a:picLocks noChangeAspect="1"/>
            </p:cNvPicPr>
            <p:nvPr/>
          </p:nvPicPr>
          <p:blipFill>
            <a:blip r:embed="rId9"/>
            <a:stretch>
              <a:fillRect/>
            </a:stretch>
          </p:blipFill>
          <p:spPr>
            <a:xfrm>
              <a:off x="3448395" y="3910361"/>
              <a:ext cx="2251358" cy="1538568"/>
            </a:xfrm>
            <a:prstGeom prst="rect">
              <a:avLst/>
            </a:prstGeom>
          </p:spPr>
        </p:pic>
        <p:sp>
          <p:nvSpPr>
            <p:cNvPr id="29" name="TextBox 28"/>
            <p:cNvSpPr txBox="1"/>
            <p:nvPr/>
          </p:nvSpPr>
          <p:spPr>
            <a:xfrm>
              <a:off x="4032688" y="5400267"/>
              <a:ext cx="977462" cy="307777"/>
            </a:xfrm>
            <a:prstGeom prst="rect">
              <a:avLst/>
            </a:prstGeom>
            <a:noFill/>
          </p:spPr>
          <p:txBody>
            <a:bodyPr wrap="square" rtlCol="0">
              <a:spAutoFit/>
            </a:bodyPr>
            <a:lstStyle/>
            <a:p>
              <a:r>
                <a:rPr lang="ru-RU" sz="1400" dirty="0" smtClean="0"/>
                <a:t>Скворец</a:t>
              </a:r>
              <a:endParaRPr lang="ru-RU" sz="1400" dirty="0"/>
            </a:p>
          </p:txBody>
        </p:sp>
      </p:grpSp>
      <p:grpSp>
        <p:nvGrpSpPr>
          <p:cNvPr id="32" name="Группа 31"/>
          <p:cNvGrpSpPr/>
          <p:nvPr/>
        </p:nvGrpSpPr>
        <p:grpSpPr>
          <a:xfrm>
            <a:off x="287880" y="2863148"/>
            <a:ext cx="2303112" cy="1846256"/>
            <a:chOff x="353693" y="3839647"/>
            <a:chExt cx="2303112" cy="1846256"/>
          </a:xfrm>
        </p:grpSpPr>
        <p:sp>
          <p:nvSpPr>
            <p:cNvPr id="28" name="TextBox 27"/>
            <p:cNvSpPr txBox="1"/>
            <p:nvPr/>
          </p:nvSpPr>
          <p:spPr>
            <a:xfrm>
              <a:off x="771756" y="5378126"/>
              <a:ext cx="832151" cy="307777"/>
            </a:xfrm>
            <a:prstGeom prst="rect">
              <a:avLst/>
            </a:prstGeom>
            <a:noFill/>
          </p:spPr>
          <p:txBody>
            <a:bodyPr wrap="none" rtlCol="0">
              <a:spAutoFit/>
            </a:bodyPr>
            <a:lstStyle/>
            <a:p>
              <a:r>
                <a:rPr lang="ru-RU" sz="1400" dirty="0" smtClean="0"/>
                <a:t>Соловей</a:t>
              </a:r>
              <a:endParaRPr lang="ru-RU" sz="1400" dirty="0"/>
            </a:p>
          </p:txBody>
        </p:sp>
        <p:pic>
          <p:nvPicPr>
            <p:cNvPr id="31" name="Рисунок 30"/>
            <p:cNvPicPr>
              <a:picLocks noChangeAspect="1"/>
            </p:cNvPicPr>
            <p:nvPr/>
          </p:nvPicPr>
          <p:blipFill>
            <a:blip r:embed="rId10"/>
            <a:stretch>
              <a:fillRect/>
            </a:stretch>
          </p:blipFill>
          <p:spPr>
            <a:xfrm>
              <a:off x="353693" y="3839647"/>
              <a:ext cx="2303112" cy="1538479"/>
            </a:xfrm>
            <a:prstGeom prst="rect">
              <a:avLst/>
            </a:prstGeom>
          </p:spPr>
        </p:pic>
      </p:grpSp>
      <p:grpSp>
        <p:nvGrpSpPr>
          <p:cNvPr id="35" name="Группа 34"/>
          <p:cNvGrpSpPr/>
          <p:nvPr/>
        </p:nvGrpSpPr>
        <p:grpSpPr>
          <a:xfrm>
            <a:off x="6648588" y="2763105"/>
            <a:ext cx="2064452" cy="1844978"/>
            <a:chOff x="3456349" y="4431811"/>
            <a:chExt cx="2064452" cy="1844978"/>
          </a:xfrm>
        </p:grpSpPr>
        <p:pic>
          <p:nvPicPr>
            <p:cNvPr id="33" name="Рисунок 32"/>
            <p:cNvPicPr>
              <a:picLocks noChangeAspect="1"/>
            </p:cNvPicPr>
            <p:nvPr/>
          </p:nvPicPr>
          <p:blipFill>
            <a:blip r:embed="rId11"/>
            <a:stretch>
              <a:fillRect/>
            </a:stretch>
          </p:blipFill>
          <p:spPr>
            <a:xfrm>
              <a:off x="3456349" y="4431811"/>
              <a:ext cx="2064452" cy="1519437"/>
            </a:xfrm>
            <a:prstGeom prst="rect">
              <a:avLst/>
            </a:prstGeom>
          </p:spPr>
        </p:pic>
        <p:sp>
          <p:nvSpPr>
            <p:cNvPr id="34" name="TextBox 33"/>
            <p:cNvSpPr txBox="1"/>
            <p:nvPr/>
          </p:nvSpPr>
          <p:spPr>
            <a:xfrm>
              <a:off x="3888789" y="5969012"/>
              <a:ext cx="996298" cy="307777"/>
            </a:xfrm>
            <a:prstGeom prst="rect">
              <a:avLst/>
            </a:prstGeom>
            <a:noFill/>
          </p:spPr>
          <p:txBody>
            <a:bodyPr wrap="none" rtlCol="0">
              <a:spAutoFit/>
            </a:bodyPr>
            <a:lstStyle/>
            <a:p>
              <a:r>
                <a:rPr lang="ru-RU" sz="1400" dirty="0" smtClean="0"/>
                <a:t>Трясогузка</a:t>
              </a:r>
              <a:endParaRPr lang="ru-RU" sz="1400" dirty="0"/>
            </a:p>
          </p:txBody>
        </p:sp>
      </p:grpSp>
      <p:grpSp>
        <p:nvGrpSpPr>
          <p:cNvPr id="38" name="Группа 37"/>
          <p:cNvGrpSpPr/>
          <p:nvPr/>
        </p:nvGrpSpPr>
        <p:grpSpPr>
          <a:xfrm>
            <a:off x="199735" y="5001060"/>
            <a:ext cx="2251161" cy="1812675"/>
            <a:chOff x="3506481" y="4640660"/>
            <a:chExt cx="2251161" cy="1812675"/>
          </a:xfrm>
        </p:grpSpPr>
        <p:pic>
          <p:nvPicPr>
            <p:cNvPr id="36" name="Рисунок 35"/>
            <p:cNvPicPr>
              <a:picLocks noChangeAspect="1"/>
            </p:cNvPicPr>
            <p:nvPr/>
          </p:nvPicPr>
          <p:blipFill>
            <a:blip r:embed="rId12"/>
            <a:stretch>
              <a:fillRect/>
            </a:stretch>
          </p:blipFill>
          <p:spPr>
            <a:xfrm>
              <a:off x="3506481" y="4640660"/>
              <a:ext cx="2251161" cy="1499273"/>
            </a:xfrm>
            <a:prstGeom prst="rect">
              <a:avLst/>
            </a:prstGeom>
          </p:spPr>
        </p:pic>
        <p:sp>
          <p:nvSpPr>
            <p:cNvPr id="37" name="TextBox 36"/>
            <p:cNvSpPr txBox="1"/>
            <p:nvPr/>
          </p:nvSpPr>
          <p:spPr>
            <a:xfrm>
              <a:off x="4261616" y="6145558"/>
              <a:ext cx="651140" cy="307777"/>
            </a:xfrm>
            <a:prstGeom prst="rect">
              <a:avLst/>
            </a:prstGeom>
            <a:noFill/>
          </p:spPr>
          <p:txBody>
            <a:bodyPr wrap="none" rtlCol="0">
              <a:spAutoFit/>
            </a:bodyPr>
            <a:lstStyle/>
            <a:p>
              <a:r>
                <a:rPr lang="ru-RU" sz="1400" dirty="0" smtClean="0"/>
                <a:t>Чибис</a:t>
              </a:r>
              <a:endParaRPr lang="ru-RU" sz="1400" dirty="0"/>
            </a:p>
          </p:txBody>
        </p:sp>
      </p:grpSp>
      <p:grpSp>
        <p:nvGrpSpPr>
          <p:cNvPr id="41" name="Группа 40"/>
          <p:cNvGrpSpPr/>
          <p:nvPr/>
        </p:nvGrpSpPr>
        <p:grpSpPr>
          <a:xfrm>
            <a:off x="2723332" y="4892352"/>
            <a:ext cx="2211032" cy="1789652"/>
            <a:chOff x="3470462" y="4690004"/>
            <a:chExt cx="2211032" cy="1789652"/>
          </a:xfrm>
        </p:grpSpPr>
        <p:pic>
          <p:nvPicPr>
            <p:cNvPr id="39" name="Рисунок 38"/>
            <p:cNvPicPr>
              <a:picLocks noChangeAspect="1"/>
            </p:cNvPicPr>
            <p:nvPr/>
          </p:nvPicPr>
          <p:blipFill>
            <a:blip r:embed="rId13"/>
            <a:stretch>
              <a:fillRect/>
            </a:stretch>
          </p:blipFill>
          <p:spPr>
            <a:xfrm>
              <a:off x="3470462" y="4690004"/>
              <a:ext cx="2211032" cy="1474021"/>
            </a:xfrm>
            <a:prstGeom prst="rect">
              <a:avLst/>
            </a:prstGeom>
          </p:spPr>
        </p:pic>
        <p:sp>
          <p:nvSpPr>
            <p:cNvPr id="40" name="TextBox 39"/>
            <p:cNvSpPr txBox="1"/>
            <p:nvPr/>
          </p:nvSpPr>
          <p:spPr>
            <a:xfrm>
              <a:off x="3634502" y="6171879"/>
              <a:ext cx="1882951" cy="307777"/>
            </a:xfrm>
            <a:prstGeom prst="rect">
              <a:avLst/>
            </a:prstGeom>
            <a:noFill/>
          </p:spPr>
          <p:txBody>
            <a:bodyPr wrap="none" rtlCol="0">
              <a:spAutoFit/>
            </a:bodyPr>
            <a:lstStyle/>
            <a:p>
              <a:r>
                <a:rPr lang="ru-RU" sz="1400" dirty="0" smtClean="0"/>
                <a:t>Ласточка деревенская</a:t>
              </a:r>
              <a:endParaRPr lang="ru-RU" sz="1400" dirty="0"/>
            </a:p>
          </p:txBody>
        </p:sp>
      </p:grpSp>
      <p:grpSp>
        <p:nvGrpSpPr>
          <p:cNvPr id="44" name="Группа 43"/>
          <p:cNvGrpSpPr/>
          <p:nvPr/>
        </p:nvGrpSpPr>
        <p:grpSpPr>
          <a:xfrm>
            <a:off x="4961794" y="4804153"/>
            <a:ext cx="2353272" cy="1877851"/>
            <a:chOff x="3266076" y="4836351"/>
            <a:chExt cx="2353272" cy="1877851"/>
          </a:xfrm>
        </p:grpSpPr>
        <p:pic>
          <p:nvPicPr>
            <p:cNvPr id="42" name="Рисунок 41"/>
            <p:cNvPicPr>
              <a:picLocks noChangeAspect="1"/>
            </p:cNvPicPr>
            <p:nvPr/>
          </p:nvPicPr>
          <p:blipFill>
            <a:blip r:embed="rId14"/>
            <a:stretch>
              <a:fillRect/>
            </a:stretch>
          </p:blipFill>
          <p:spPr>
            <a:xfrm>
              <a:off x="3266076" y="4836351"/>
              <a:ext cx="2353272" cy="1570074"/>
            </a:xfrm>
            <a:prstGeom prst="rect">
              <a:avLst/>
            </a:prstGeom>
          </p:spPr>
        </p:pic>
        <p:sp>
          <p:nvSpPr>
            <p:cNvPr id="43" name="TextBox 42"/>
            <p:cNvSpPr txBox="1"/>
            <p:nvPr/>
          </p:nvSpPr>
          <p:spPr>
            <a:xfrm>
              <a:off x="3966495" y="6406425"/>
              <a:ext cx="665567" cy="307777"/>
            </a:xfrm>
            <a:prstGeom prst="rect">
              <a:avLst/>
            </a:prstGeom>
            <a:noFill/>
          </p:spPr>
          <p:txBody>
            <a:bodyPr wrap="none" rtlCol="0">
              <a:spAutoFit/>
            </a:bodyPr>
            <a:lstStyle/>
            <a:p>
              <a:r>
                <a:rPr lang="ru-RU" sz="1400" dirty="0" smtClean="0"/>
                <a:t>Стриж</a:t>
              </a:r>
              <a:endParaRPr lang="ru-RU" sz="1400" dirty="0"/>
            </a:p>
          </p:txBody>
        </p:sp>
      </p:grpSp>
    </p:spTree>
    <p:extLst>
      <p:ext uri="{BB962C8B-B14F-4D97-AF65-F5344CB8AC3E}">
        <p14:creationId xmlns:p14="http://schemas.microsoft.com/office/powerpoint/2010/main" val="4187617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1244" y="175554"/>
            <a:ext cx="5451088" cy="727695"/>
          </a:xfrm>
        </p:spPr>
        <p:txBody>
          <a:bodyPr>
            <a:normAutofit/>
          </a:bodyPr>
          <a:lstStyle/>
          <a:p>
            <a:r>
              <a:rPr lang="ru-RU" sz="3600" dirty="0" smtClean="0">
                <a:solidFill>
                  <a:srgbClr val="002060"/>
                </a:solidFill>
                <a:latin typeface="Times New Roman" panose="02020603050405020304" pitchFamily="18" charset="0"/>
                <a:cs typeface="Times New Roman" panose="02020603050405020304" pitchFamily="18" charset="0"/>
              </a:rPr>
              <a:t>Куда улетают птицы?</a:t>
            </a:r>
            <a:endParaRPr lang="ru-RU" sz="3600"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56839" y="903249"/>
            <a:ext cx="11363093" cy="2297151"/>
          </a:xfrm>
        </p:spPr>
        <p:txBody>
          <a:bodyPr>
            <a:normAutofit/>
          </a:bodyPr>
          <a:lstStyle/>
          <a:p>
            <a:pPr marL="0" indent="0">
              <a:buNone/>
            </a:pPr>
            <a:r>
              <a:rPr lang="ru-RU" sz="1800" dirty="0" smtClean="0"/>
              <a:t>      </a:t>
            </a:r>
            <a:r>
              <a:rPr lang="ru-RU" sz="1800" dirty="0" smtClean="0">
                <a:latin typeface="Times New Roman" panose="02020603050405020304" pitchFamily="18" charset="0"/>
                <a:cs typeface="Times New Roman" panose="02020603050405020304" pitchFamily="18" charset="0"/>
              </a:rPr>
              <a:t>Многие виды мигрируют на большие расстояния. Наиболее распространенная картина заключается в том, что птицы мигрируют весной в умеренный или арктический пояс Северного полушария для размножения, а затем осенью улетают на юг в более теплые регионы мира. </a:t>
            </a:r>
            <a:endParaRPr lang="ru-RU" sz="1800" dirty="0" smtClean="0"/>
          </a:p>
        </p:txBody>
      </p:sp>
      <p:pic>
        <p:nvPicPr>
          <p:cNvPr id="4" name="Рисунок 3"/>
          <p:cNvPicPr>
            <a:picLocks noChangeAspect="1"/>
          </p:cNvPicPr>
          <p:nvPr/>
        </p:nvPicPr>
        <p:blipFill>
          <a:blip r:embed="rId2"/>
          <a:stretch>
            <a:fillRect/>
          </a:stretch>
        </p:blipFill>
        <p:spPr>
          <a:xfrm>
            <a:off x="475938" y="1963276"/>
            <a:ext cx="6063475" cy="4547607"/>
          </a:xfrm>
          <a:prstGeom prst="rect">
            <a:avLst/>
          </a:prstGeom>
        </p:spPr>
      </p:pic>
      <p:pic>
        <p:nvPicPr>
          <p:cNvPr id="5" name="Рисунок 4"/>
          <p:cNvPicPr>
            <a:picLocks noChangeAspect="1"/>
          </p:cNvPicPr>
          <p:nvPr/>
        </p:nvPicPr>
        <p:blipFill>
          <a:blip r:embed="rId3"/>
          <a:stretch>
            <a:fillRect/>
          </a:stretch>
        </p:blipFill>
        <p:spPr>
          <a:xfrm>
            <a:off x="6871620" y="2374300"/>
            <a:ext cx="4967411" cy="3725558"/>
          </a:xfrm>
          <a:prstGeom prst="rect">
            <a:avLst/>
          </a:prstGeom>
        </p:spPr>
      </p:pic>
    </p:spTree>
    <p:extLst>
      <p:ext uri="{BB962C8B-B14F-4D97-AF65-F5344CB8AC3E}">
        <p14:creationId xmlns:p14="http://schemas.microsoft.com/office/powerpoint/2010/main" val="19033671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6703" y="234177"/>
            <a:ext cx="10515600" cy="1634932"/>
          </a:xfrm>
        </p:spPr>
        <p:txBody>
          <a:bodyPr>
            <a:normAutofit fontScale="90000"/>
          </a:bodyPr>
          <a:lstStyle/>
          <a:p>
            <a:pPr lvl="0">
              <a:spcBef>
                <a:spcPts val="1000"/>
              </a:spcBef>
            </a:pPr>
            <a:r>
              <a:rPr lang="ru-RU" sz="2000" dirty="0" smtClean="0">
                <a:solidFill>
                  <a:prstClr val="black"/>
                </a:solidFill>
                <a:latin typeface="Times New Roman" panose="02020603050405020304" pitchFamily="18" charset="0"/>
                <a:ea typeface="+mn-ea"/>
                <a:cs typeface="Times New Roman" panose="02020603050405020304" pitchFamily="18" charset="0"/>
              </a:rPr>
              <a:t>      Мигрирующие </a:t>
            </a:r>
            <a:r>
              <a:rPr lang="ru-RU" sz="2000" dirty="0">
                <a:solidFill>
                  <a:prstClr val="black"/>
                </a:solidFill>
                <a:latin typeface="Times New Roman" panose="02020603050405020304" pitchFamily="18" charset="0"/>
                <a:ea typeface="+mn-ea"/>
                <a:cs typeface="Times New Roman" panose="02020603050405020304" pitchFamily="18" charset="0"/>
              </a:rPr>
              <a:t>птицы следуют определенным маршрутам. Они, как правило, избегают гор </a:t>
            </a:r>
            <a:r>
              <a:rPr lang="ru-RU" sz="2000" dirty="0" smtClean="0">
                <a:solidFill>
                  <a:prstClr val="black"/>
                </a:solidFill>
                <a:latin typeface="Times New Roman" panose="02020603050405020304" pitchFamily="18" charset="0"/>
                <a:ea typeface="+mn-ea"/>
                <a:cs typeface="Times New Roman" panose="02020603050405020304" pitchFamily="18" charset="0"/>
              </a:rPr>
              <a:t>и океанов, которые </a:t>
            </a:r>
            <a:r>
              <a:rPr lang="ru-RU" sz="2000" dirty="0">
                <a:solidFill>
                  <a:prstClr val="black"/>
                </a:solidFill>
                <a:latin typeface="Times New Roman" panose="02020603050405020304" pitchFamily="18" charset="0"/>
                <a:ea typeface="+mn-ea"/>
                <a:cs typeface="Times New Roman" panose="02020603050405020304" pitchFamily="18" charset="0"/>
              </a:rPr>
              <a:t>могут блокировать их путь. </a:t>
            </a:r>
            <a:r>
              <a:rPr lang="ru-RU" sz="2000" dirty="0" smtClean="0">
                <a:solidFill>
                  <a:prstClr val="black"/>
                </a:solidFill>
                <a:latin typeface="Times New Roman" panose="02020603050405020304" pitchFamily="18" charset="0"/>
                <a:ea typeface="+mn-ea"/>
                <a:cs typeface="Times New Roman" panose="02020603050405020304" pitchFamily="18" charset="0"/>
              </a:rPr>
              <a:t/>
            </a:r>
            <a:br>
              <a:rPr lang="ru-RU" sz="2000" dirty="0" smtClean="0">
                <a:solidFill>
                  <a:prstClr val="black"/>
                </a:solidFill>
                <a:latin typeface="Times New Roman" panose="02020603050405020304" pitchFamily="18" charset="0"/>
                <a:ea typeface="+mn-ea"/>
                <a:cs typeface="Times New Roman" panose="02020603050405020304" pitchFamily="18" charset="0"/>
              </a:rPr>
            </a:br>
            <a:r>
              <a:rPr lang="ru-RU" sz="2000" dirty="0">
                <a:solidFill>
                  <a:prstClr val="black"/>
                </a:solidFill>
                <a:latin typeface="Times New Roman" panose="02020603050405020304" pitchFamily="18" charset="0"/>
                <a:ea typeface="+mn-ea"/>
                <a:cs typeface="Times New Roman" panose="02020603050405020304" pitchFamily="18" charset="0"/>
              </a:rPr>
              <a:t> </a:t>
            </a:r>
            <a:r>
              <a:rPr lang="ru-RU" sz="2000" dirty="0" smtClean="0">
                <a:solidFill>
                  <a:prstClr val="black"/>
                </a:solidFill>
                <a:latin typeface="Times New Roman" panose="02020603050405020304" pitchFamily="18" charset="0"/>
                <a:ea typeface="+mn-ea"/>
                <a:cs typeface="Times New Roman" panose="02020603050405020304" pitchFamily="18" charset="0"/>
              </a:rPr>
              <a:t>      Для </a:t>
            </a:r>
            <a:r>
              <a:rPr lang="ru-RU" sz="2000" dirty="0">
                <a:solidFill>
                  <a:prstClr val="black"/>
                </a:solidFill>
                <a:latin typeface="Times New Roman" panose="02020603050405020304" pitchFamily="18" charset="0"/>
                <a:ea typeface="+mn-ea"/>
                <a:cs typeface="Times New Roman" panose="02020603050405020304" pitchFamily="18" charset="0"/>
              </a:rPr>
              <a:t>парящих птиц, таких как скопы, орлы, </a:t>
            </a:r>
            <a:r>
              <a:rPr lang="ru-RU" sz="2000" dirty="0" smtClean="0">
                <a:solidFill>
                  <a:prstClr val="black"/>
                </a:solidFill>
                <a:latin typeface="Times New Roman" panose="02020603050405020304" pitchFamily="18" charset="0"/>
                <a:ea typeface="+mn-ea"/>
                <a:cs typeface="Times New Roman" panose="02020603050405020304" pitchFamily="18" charset="0"/>
              </a:rPr>
              <a:t>стервятник,  </a:t>
            </a:r>
            <a:r>
              <a:rPr lang="ru-RU" sz="2000" dirty="0">
                <a:solidFill>
                  <a:prstClr val="black"/>
                </a:solidFill>
                <a:latin typeface="Times New Roman" panose="02020603050405020304" pitchFamily="18" charset="0"/>
                <a:ea typeface="+mn-ea"/>
                <a:cs typeface="Times New Roman" panose="02020603050405020304" pitchFamily="18" charset="0"/>
              </a:rPr>
              <a:t>и ястребы</a:t>
            </a:r>
            <a:r>
              <a:rPr lang="ru-RU" sz="2000" dirty="0" smtClean="0">
                <a:solidFill>
                  <a:prstClr val="black"/>
                </a:solidFill>
                <a:latin typeface="Times New Roman" panose="02020603050405020304" pitchFamily="18" charset="0"/>
                <a:ea typeface="+mn-ea"/>
                <a:cs typeface="Times New Roman" panose="02020603050405020304" pitchFamily="18" charset="0"/>
              </a:rPr>
              <a:t>, стрижи </a:t>
            </a:r>
            <a:r>
              <a:rPr lang="ru-RU" sz="2000" dirty="0">
                <a:solidFill>
                  <a:prstClr val="black"/>
                </a:solidFill>
                <a:latin typeface="Times New Roman" panose="02020603050405020304" pitchFamily="18" charset="0"/>
                <a:ea typeface="+mn-ea"/>
                <a:cs typeface="Times New Roman" panose="02020603050405020304" pitchFamily="18" charset="0"/>
              </a:rPr>
              <a:t>эти маршруты зависят от потоков воздуха, позволяющих им планировать над землей. Они используют горячий воздух, известный как </a:t>
            </a:r>
            <a:r>
              <a:rPr lang="ru-RU" sz="2000" dirty="0" err="1">
                <a:solidFill>
                  <a:prstClr val="black"/>
                </a:solidFill>
                <a:latin typeface="Times New Roman" panose="02020603050405020304" pitchFamily="18" charset="0"/>
                <a:ea typeface="+mn-ea"/>
                <a:cs typeface="Times New Roman" panose="02020603050405020304" pitchFamily="18" charset="0"/>
              </a:rPr>
              <a:t>термик</a:t>
            </a:r>
            <a:r>
              <a:rPr lang="ru-RU" sz="2000" dirty="0">
                <a:solidFill>
                  <a:prstClr val="black"/>
                </a:solidFill>
                <a:latin typeface="Times New Roman" panose="02020603050405020304" pitchFamily="18" charset="0"/>
                <a:ea typeface="+mn-ea"/>
                <a:cs typeface="Times New Roman" panose="02020603050405020304" pitchFamily="18" charset="0"/>
              </a:rPr>
              <a:t> (термический поток), для взлета. Благодаря планированию они экономят энергию, необходимую для длительных перелетов.</a:t>
            </a:r>
            <a:br>
              <a:rPr lang="ru-RU" sz="2000" dirty="0">
                <a:solidFill>
                  <a:prstClr val="black"/>
                </a:solidFill>
                <a:latin typeface="Times New Roman" panose="02020603050405020304" pitchFamily="18" charset="0"/>
                <a:ea typeface="+mn-ea"/>
                <a:cs typeface="Times New Roman" panose="02020603050405020304" pitchFamily="18" charset="0"/>
              </a:rPr>
            </a:br>
            <a:r>
              <a:rPr lang="ru-RU" sz="1800" dirty="0">
                <a:solidFill>
                  <a:prstClr val="black"/>
                </a:solidFill>
                <a:latin typeface="Calibri" panose="020F0502020204030204"/>
                <a:ea typeface="+mn-ea"/>
                <a:cs typeface="+mn-cs"/>
              </a:rPr>
              <a:t/>
            </a:r>
            <a:br>
              <a:rPr lang="ru-RU" sz="1800" dirty="0">
                <a:solidFill>
                  <a:prstClr val="black"/>
                </a:solidFill>
                <a:latin typeface="Calibri" panose="020F0502020204030204"/>
                <a:ea typeface="+mn-ea"/>
                <a:cs typeface="+mn-cs"/>
              </a:rPr>
            </a:br>
            <a:endParaRPr lang="ru-RU" sz="1800" dirty="0"/>
          </a:p>
        </p:txBody>
      </p:sp>
      <p:pic>
        <p:nvPicPr>
          <p:cNvPr id="4" name="Рисунок 3"/>
          <p:cNvPicPr>
            <a:picLocks noChangeAspect="1"/>
          </p:cNvPicPr>
          <p:nvPr/>
        </p:nvPicPr>
        <p:blipFill>
          <a:blip r:embed="rId2"/>
          <a:stretch>
            <a:fillRect/>
          </a:stretch>
        </p:blipFill>
        <p:spPr>
          <a:xfrm>
            <a:off x="624469" y="1936453"/>
            <a:ext cx="7620000" cy="4248150"/>
          </a:xfrm>
          <a:prstGeom prst="rect">
            <a:avLst/>
          </a:prstGeom>
        </p:spPr>
      </p:pic>
      <p:pic>
        <p:nvPicPr>
          <p:cNvPr id="5" name="Рисунок 4"/>
          <p:cNvPicPr>
            <a:picLocks noChangeAspect="1"/>
          </p:cNvPicPr>
          <p:nvPr/>
        </p:nvPicPr>
        <p:blipFill rotWithShape="1">
          <a:blip r:embed="rId3"/>
          <a:srcRect l="19402" r="12293"/>
          <a:stretch/>
        </p:blipFill>
        <p:spPr>
          <a:xfrm>
            <a:off x="8937477" y="1506498"/>
            <a:ext cx="2693947" cy="2218474"/>
          </a:xfrm>
          <a:prstGeom prst="rect">
            <a:avLst/>
          </a:prstGeom>
        </p:spPr>
      </p:pic>
      <p:sp>
        <p:nvSpPr>
          <p:cNvPr id="6" name="TextBox 5"/>
          <p:cNvSpPr txBox="1"/>
          <p:nvPr/>
        </p:nvSpPr>
        <p:spPr>
          <a:xfrm>
            <a:off x="8797632" y="3798918"/>
            <a:ext cx="2973635" cy="523220"/>
          </a:xfrm>
          <a:prstGeom prst="rect">
            <a:avLst/>
          </a:prstGeom>
          <a:noFill/>
        </p:spPr>
        <p:txBody>
          <a:bodyPr wrap="none" rtlCol="0">
            <a:spAutoFit/>
          </a:bodyPr>
          <a:lstStyle/>
          <a:p>
            <a:r>
              <a:rPr lang="ru-RU" sz="1400" dirty="0" smtClean="0"/>
              <a:t>Орел использует термический поток</a:t>
            </a:r>
          </a:p>
          <a:p>
            <a:r>
              <a:rPr lang="ru-RU" sz="1400" dirty="0" smtClean="0"/>
              <a:t>                             воздуха</a:t>
            </a:r>
            <a:endParaRPr lang="ru-RU" sz="1400" dirty="0"/>
          </a:p>
        </p:txBody>
      </p:sp>
      <p:pic>
        <p:nvPicPr>
          <p:cNvPr id="7" name="Рисунок 6"/>
          <p:cNvPicPr>
            <a:picLocks noChangeAspect="1"/>
          </p:cNvPicPr>
          <p:nvPr/>
        </p:nvPicPr>
        <p:blipFill>
          <a:blip r:embed="rId4"/>
          <a:stretch>
            <a:fillRect/>
          </a:stretch>
        </p:blipFill>
        <p:spPr>
          <a:xfrm>
            <a:off x="9025846" y="4396084"/>
            <a:ext cx="2745421" cy="2261772"/>
          </a:xfrm>
          <a:prstGeom prst="rect">
            <a:avLst/>
          </a:prstGeom>
        </p:spPr>
      </p:pic>
    </p:spTree>
    <p:extLst>
      <p:ext uri="{BB962C8B-B14F-4D97-AF65-F5344CB8AC3E}">
        <p14:creationId xmlns:p14="http://schemas.microsoft.com/office/powerpoint/2010/main" val="3134726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068" y="452341"/>
            <a:ext cx="9532434" cy="651630"/>
          </a:xfrm>
        </p:spPr>
        <p:txBody>
          <a:bodyPr>
            <a:noAutofit/>
          </a:bodyPr>
          <a:lstStyle/>
          <a:p>
            <a:r>
              <a:rPr lang="ru-RU" sz="3600" dirty="0" smtClean="0">
                <a:solidFill>
                  <a:srgbClr val="002060"/>
                </a:solidFill>
                <a:latin typeface="Times New Roman" panose="02020603050405020304" pitchFamily="18" charset="0"/>
                <a:cs typeface="Times New Roman" panose="02020603050405020304" pitchFamily="18" charset="0"/>
              </a:rPr>
              <a:t>        Как птицы питаются во время миграции?</a:t>
            </a:r>
            <a:br>
              <a:rPr lang="ru-RU" sz="3600" dirty="0" smtClean="0">
                <a:solidFill>
                  <a:srgbClr val="002060"/>
                </a:solidFill>
                <a:latin typeface="Times New Roman" panose="02020603050405020304" pitchFamily="18" charset="0"/>
                <a:cs typeface="Times New Roman" panose="02020603050405020304" pitchFamily="18" charset="0"/>
              </a:rPr>
            </a:br>
            <a:r>
              <a:rPr lang="ru-RU" sz="3600" dirty="0" smtClean="0">
                <a:solidFill>
                  <a:srgbClr val="002060"/>
                </a:solidFill>
                <a:latin typeface="Times New Roman" panose="02020603050405020304" pitchFamily="18" charset="0"/>
                <a:cs typeface="Times New Roman" panose="02020603050405020304" pitchFamily="18" charset="0"/>
              </a:rPr>
              <a:t/>
            </a:r>
            <a:br>
              <a:rPr lang="ru-RU" sz="3600" dirty="0" smtClean="0">
                <a:solidFill>
                  <a:srgbClr val="002060"/>
                </a:solidFill>
                <a:latin typeface="Times New Roman" panose="02020603050405020304" pitchFamily="18" charset="0"/>
                <a:cs typeface="Times New Roman" panose="02020603050405020304" pitchFamily="18" charset="0"/>
              </a:rPr>
            </a:br>
            <a:endParaRPr lang="ru-RU" sz="3600"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46722" y="685337"/>
            <a:ext cx="7817005" cy="3005717"/>
          </a:xfrm>
        </p:spPr>
        <p:txBody>
          <a:bodyPr>
            <a:normAutofit/>
          </a:bodyPr>
          <a:lstStyle/>
          <a:p>
            <a:pPr marL="0" indent="0">
              <a:buNone/>
            </a:pPr>
            <a:r>
              <a:rPr lang="ru-RU"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Одни птицы регулярно едят во время миграции, а другие виды накапливают в организме особый высокоэнергетический жир перед длительным полетом. Это позволяет не думать о пище на протяжении нескольких недель.</a:t>
            </a:r>
          </a:p>
          <a:p>
            <a:pPr marL="0" indent="0">
              <a:buNone/>
            </a:pPr>
            <a:endParaRPr lang="ru-RU" sz="2000" dirty="0">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Большинство птиц, которые нуждаются в пище во время миграции, летают ночью в маленьких стаях. Питаются и отдыхают они в течении дня, чтобы избегать некоторых хищников.</a:t>
            </a:r>
          </a:p>
          <a:p>
            <a:pPr marL="0" indent="0">
              <a:buNone/>
            </a:pPr>
            <a:endParaRPr lang="ru-RU" dirty="0" smtClean="0">
              <a:latin typeface="Times New Roman" panose="02020603050405020304" pitchFamily="18" charset="0"/>
              <a:cs typeface="Times New Roman" panose="02020603050405020304" pitchFamily="18" charset="0"/>
            </a:endParaRPr>
          </a:p>
          <a:p>
            <a:pPr marL="0" indent="0">
              <a:buNone/>
            </a:pPr>
            <a:endParaRPr lang="ru-RU" dirty="0" smtClean="0">
              <a:latin typeface="Times New Roman" panose="02020603050405020304" pitchFamily="18" charset="0"/>
              <a:cs typeface="Times New Roman" panose="02020603050405020304" pitchFamily="18" charset="0"/>
            </a:endParaRPr>
          </a:p>
          <a:p>
            <a:pPr marL="0" indent="0">
              <a:buNone/>
            </a:pPr>
            <a:endParaRPr lang="ru-RU" dirty="0" smtClean="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9415647" y="167269"/>
            <a:ext cx="2529632" cy="2286788"/>
          </a:xfrm>
          <a:prstGeom prst="rect">
            <a:avLst/>
          </a:prstGeom>
        </p:spPr>
      </p:pic>
      <p:pic>
        <p:nvPicPr>
          <p:cNvPr id="5" name="Рисунок 4"/>
          <p:cNvPicPr>
            <a:picLocks noChangeAspect="1"/>
          </p:cNvPicPr>
          <p:nvPr/>
        </p:nvPicPr>
        <p:blipFill>
          <a:blip r:embed="rId3"/>
          <a:stretch>
            <a:fillRect/>
          </a:stretch>
        </p:blipFill>
        <p:spPr>
          <a:xfrm>
            <a:off x="423747" y="3526466"/>
            <a:ext cx="4839629" cy="3086208"/>
          </a:xfrm>
          <a:prstGeom prst="rect">
            <a:avLst/>
          </a:prstGeom>
        </p:spPr>
      </p:pic>
      <p:pic>
        <p:nvPicPr>
          <p:cNvPr id="6" name="Рисунок 5"/>
          <p:cNvPicPr>
            <a:picLocks noChangeAspect="1"/>
          </p:cNvPicPr>
          <p:nvPr/>
        </p:nvPicPr>
        <p:blipFill>
          <a:blip r:embed="rId4"/>
          <a:stretch>
            <a:fillRect/>
          </a:stretch>
        </p:blipFill>
        <p:spPr>
          <a:xfrm>
            <a:off x="7741269" y="2653990"/>
            <a:ext cx="4204010" cy="4204010"/>
          </a:xfrm>
          <a:prstGeom prst="rect">
            <a:avLst/>
          </a:prstGeom>
        </p:spPr>
      </p:pic>
    </p:spTree>
    <p:extLst>
      <p:ext uri="{BB962C8B-B14F-4D97-AF65-F5344CB8AC3E}">
        <p14:creationId xmlns:p14="http://schemas.microsoft.com/office/powerpoint/2010/main" val="24523569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6688" y="645027"/>
            <a:ext cx="10515600" cy="1325563"/>
          </a:xfrm>
        </p:spPr>
        <p:txBody>
          <a:bodyPr>
            <a:normAutofit fontScale="90000"/>
          </a:bodyPr>
          <a:lstStyle/>
          <a:p>
            <a:r>
              <a:rPr lang="ru-RU" sz="3100" dirty="0" smtClean="0">
                <a:solidFill>
                  <a:srgbClr val="002060"/>
                </a:solidFill>
                <a:latin typeface="Times New Roman" panose="02020603050405020304" pitchFamily="18" charset="0"/>
                <a:cs typeface="Times New Roman" panose="02020603050405020304" pitchFamily="18" charset="0"/>
              </a:rPr>
              <a:t>Как ориентируются птицы?</a:t>
            </a:r>
            <a:br>
              <a:rPr lang="ru-RU" sz="3100" dirty="0" smtClean="0">
                <a:solidFill>
                  <a:srgbClr val="002060"/>
                </a:solidFill>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
            </a:r>
            <a:br>
              <a:rPr lang="ru-RU" sz="1800" dirty="0" smtClean="0">
                <a:latin typeface="Times New Roman" panose="02020603050405020304" pitchFamily="18" charset="0"/>
                <a:cs typeface="Times New Roman" panose="02020603050405020304" pitchFamily="18" charset="0"/>
              </a:rPr>
            </a:br>
            <a:r>
              <a:rPr lang="ru-RU" sz="2200" dirty="0" smtClean="0">
                <a:latin typeface="Times New Roman" panose="02020603050405020304" pitchFamily="18" charset="0"/>
                <a:cs typeface="Times New Roman" panose="02020603050405020304" pitchFamily="18" charset="0"/>
              </a:rPr>
              <a:t>Навигация сложна, потому что требует от птиц понимания трех вещей: </a:t>
            </a:r>
            <a:br>
              <a:rPr lang="ru-RU" sz="2200" dirty="0" smtClean="0">
                <a:latin typeface="Times New Roman" panose="02020603050405020304" pitchFamily="18" charset="0"/>
                <a:cs typeface="Times New Roman" panose="02020603050405020304" pitchFamily="18" charset="0"/>
              </a:rPr>
            </a:br>
            <a:r>
              <a:rPr lang="ru-RU" sz="2200" dirty="0">
                <a:latin typeface="Times New Roman" panose="02020603050405020304" pitchFamily="18" charset="0"/>
                <a:cs typeface="Times New Roman" panose="02020603050405020304" pitchFamily="18" charset="0"/>
              </a:rPr>
              <a:t>-</a:t>
            </a:r>
            <a:r>
              <a:rPr lang="ru-RU" sz="2200" dirty="0" smtClean="0">
                <a:latin typeface="Times New Roman" panose="02020603050405020304" pitchFamily="18" charset="0"/>
                <a:cs typeface="Times New Roman" panose="02020603050405020304" pitchFamily="18" charset="0"/>
              </a:rPr>
              <a:t>их текущее местоположение, </a:t>
            </a:r>
            <a:br>
              <a:rPr lang="ru-RU" sz="2200" dirty="0" smtClean="0">
                <a:latin typeface="Times New Roman" panose="02020603050405020304" pitchFamily="18" charset="0"/>
                <a:cs typeface="Times New Roman" panose="02020603050405020304" pitchFamily="18" charset="0"/>
              </a:rPr>
            </a:br>
            <a:r>
              <a:rPr lang="ru-RU" sz="2200" dirty="0" smtClean="0">
                <a:latin typeface="Times New Roman" panose="02020603050405020304" pitchFamily="18" charset="0"/>
                <a:cs typeface="Times New Roman" panose="02020603050405020304" pitchFamily="18" charset="0"/>
              </a:rPr>
              <a:t>- место назначения, куда надо прилететь </a:t>
            </a:r>
            <a:br>
              <a:rPr lang="ru-RU" sz="2200" dirty="0" smtClean="0">
                <a:latin typeface="Times New Roman" panose="02020603050405020304" pitchFamily="18" charset="0"/>
                <a:cs typeface="Times New Roman" panose="02020603050405020304" pitchFamily="18" charset="0"/>
              </a:rPr>
            </a:br>
            <a:r>
              <a:rPr lang="ru-RU" sz="2200" dirty="0" smtClean="0">
                <a:latin typeface="Times New Roman" panose="02020603050405020304" pitchFamily="18" charset="0"/>
                <a:cs typeface="Times New Roman" panose="02020603050405020304" pitchFamily="18" charset="0"/>
              </a:rPr>
              <a:t>-  направление, которого они должны придерживаться, чтобы добраться </a:t>
            </a:r>
            <a:br>
              <a:rPr lang="ru-RU" sz="2200" dirty="0" smtClean="0">
                <a:latin typeface="Times New Roman" panose="02020603050405020304" pitchFamily="18" charset="0"/>
                <a:cs typeface="Times New Roman" panose="02020603050405020304" pitchFamily="18" charset="0"/>
              </a:rPr>
            </a:br>
            <a:r>
              <a:rPr lang="ru-RU" sz="2200" dirty="0" smtClean="0">
                <a:latin typeface="Times New Roman" panose="02020603050405020304" pitchFamily="18" charset="0"/>
                <a:cs typeface="Times New Roman" panose="02020603050405020304" pitchFamily="18" charset="0"/>
              </a:rPr>
              <a:t>до цели.</a:t>
            </a:r>
            <a:br>
              <a:rPr lang="ru-RU" sz="2200" dirty="0" smtClean="0">
                <a:latin typeface="Times New Roman" panose="02020603050405020304" pitchFamily="18" charset="0"/>
                <a:cs typeface="Times New Roman" panose="02020603050405020304" pitchFamily="18" charset="0"/>
              </a:rPr>
            </a:br>
            <a:r>
              <a:rPr lang="ru-RU" sz="2200" dirty="0" smtClean="0">
                <a:latin typeface="Times New Roman" panose="02020603050405020304" pitchFamily="18" charset="0"/>
                <a:cs typeface="Times New Roman" panose="02020603050405020304" pitchFamily="18" charset="0"/>
              </a:rPr>
              <a:t/>
            </a:r>
            <a:br>
              <a:rPr lang="ru-RU" sz="2200" dirty="0" smtClean="0">
                <a:latin typeface="Times New Roman" panose="02020603050405020304" pitchFamily="18" charset="0"/>
                <a:cs typeface="Times New Roman" panose="02020603050405020304" pitchFamily="18" charset="0"/>
              </a:rPr>
            </a:br>
            <a:endParaRPr lang="ru-RU" sz="2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726688" y="2051824"/>
            <a:ext cx="10515600" cy="4560037"/>
          </a:xfrm>
        </p:spPr>
        <p:txBody>
          <a:bodyPr>
            <a:normAutofit lnSpcReduction="10000"/>
          </a:bodyPr>
          <a:lstStyle/>
          <a:p>
            <a:pPr marL="0" indent="0">
              <a:buNone/>
            </a:pPr>
            <a:r>
              <a:rPr lang="ru-RU" sz="1600" dirty="0" smtClean="0">
                <a:latin typeface="Times New Roman" panose="02020603050405020304" pitchFamily="18" charset="0"/>
                <a:cs typeface="Times New Roman" panose="02020603050405020304" pitchFamily="18" charset="0"/>
              </a:rPr>
              <a:t>Одни птицы используют Солнце и звезды для навигации. </a:t>
            </a:r>
          </a:p>
          <a:p>
            <a:pPr marL="0" indent="0">
              <a:buNone/>
            </a:pPr>
            <a:r>
              <a:rPr lang="ru-RU" sz="1600" dirty="0" smtClean="0">
                <a:latin typeface="Times New Roman" panose="02020603050405020304" pitchFamily="18" charset="0"/>
                <a:cs typeface="Times New Roman" panose="02020603050405020304" pitchFamily="18" charset="0"/>
              </a:rPr>
              <a:t>   Другие ориентируются по таким природным объектам, как реки, горы или береговые линии. Некоторые пернатые могут даже использовать обоняние. </a:t>
            </a:r>
          </a:p>
          <a:p>
            <a:pPr marL="0" indent="0">
              <a:buNone/>
            </a:pPr>
            <a:r>
              <a:rPr lang="ru-RU" sz="1600" dirty="0" smtClean="0">
                <a:latin typeface="Times New Roman" panose="02020603050405020304" pitchFamily="18" charset="0"/>
                <a:cs typeface="Times New Roman" panose="02020603050405020304" pitchFamily="18" charset="0"/>
              </a:rPr>
              <a:t>    Птицы также способны перемещаться в пасмурные дни и лететь через океан, где нет четких ориентиров. Так как они это делают? </a:t>
            </a:r>
          </a:p>
          <a:p>
            <a:pPr marL="0" indent="0">
              <a:buNone/>
            </a:pPr>
            <a:r>
              <a:rPr lang="ru-RU" sz="1600" dirty="0" smtClean="0">
                <a:latin typeface="Times New Roman" panose="02020603050405020304" pitchFamily="18" charset="0"/>
                <a:cs typeface="Times New Roman" panose="02020603050405020304" pitchFamily="18" charset="0"/>
              </a:rPr>
              <a:t>   Ученые пришли к выводу, что птицы чувствуют магнитное поле Земли благодаря </a:t>
            </a:r>
            <a:r>
              <a:rPr lang="ru-RU" sz="1600" dirty="0" err="1" smtClean="0">
                <a:latin typeface="Times New Roman" panose="02020603050405020304" pitchFamily="18" charset="0"/>
                <a:cs typeface="Times New Roman" panose="02020603050405020304" pitchFamily="18" charset="0"/>
              </a:rPr>
              <a:t>магниторецепции</a:t>
            </a:r>
            <a:r>
              <a:rPr lang="ru-RU" sz="1600" dirty="0" smtClean="0">
                <a:latin typeface="Times New Roman" panose="02020603050405020304" pitchFamily="18" charset="0"/>
                <a:cs typeface="Times New Roman" panose="02020603050405020304" pitchFamily="18" charset="0"/>
              </a:rPr>
              <a:t>. В клювах птиц находится так называемый магнетит - это железосодержащий минерал, который действует как компас.</a:t>
            </a:r>
          </a:p>
          <a:p>
            <a:pPr marL="0" indent="0">
              <a:buNone/>
            </a:pP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    Другие ученые считают, что птицы могут видеть магнитное поле своими глазами. Науке еще не все известно об ориентировании птиц, но, вероятно, они используют несколько способов навигации.</a:t>
            </a:r>
          </a:p>
          <a:p>
            <a:pPr marL="0" indent="0">
              <a:buNone/>
            </a:pPr>
            <a:r>
              <a:rPr lang="ru-RU" sz="2400" dirty="0" smtClean="0">
                <a:solidFill>
                  <a:srgbClr val="002060"/>
                </a:solidFill>
                <a:latin typeface="Times New Roman" panose="02020603050405020304" pitchFamily="18" charset="0"/>
                <a:cs typeface="Times New Roman" panose="02020603050405020304" pitchFamily="18" charset="0"/>
              </a:rPr>
              <a:t>Опасность миграции</a:t>
            </a:r>
          </a:p>
          <a:p>
            <a:pPr marL="0" indent="0">
              <a:buNone/>
            </a:pPr>
            <a:r>
              <a:rPr lang="ru-RU" sz="1600" dirty="0" smtClean="0">
                <a:latin typeface="Times New Roman" panose="02020603050405020304" pitchFamily="18" charset="0"/>
                <a:cs typeface="Times New Roman" panose="02020603050405020304" pitchFamily="18" charset="0"/>
              </a:rPr>
              <a:t>    Иногда птицы должны летать через суровые места обитания, такие как пустыни, где мало воды или океаны, где нет места для отдыха и кормления. Даже если они найдут пищу и воду, птицам необходимо приземляться на землю, где они рискуют стать чьей-то добычей. На пути миграции может быть много хищников. В зависимости от размера, мигрирующие птицы становятся добычей диких кошек, лисиц, волков, людей и других животных. Некоторые птицы могут быть атакованы более крупными видами птиц во время полета. Иногда сложные погодные условия затрудняют перелет и даже приводят к гибели. Бывает, что птицы сталкиваются с самолетами, что опасно как для них самих, так и для самолетов.</a:t>
            </a:r>
          </a:p>
          <a:p>
            <a:pPr marL="0" indent="0">
              <a:buNone/>
            </a:pPr>
            <a:endParaRPr lang="ru-RU" sz="1600" dirty="0" smtClean="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8796569" y="148102"/>
            <a:ext cx="3193315" cy="2126748"/>
          </a:xfrm>
          <a:prstGeom prst="rect">
            <a:avLst/>
          </a:prstGeom>
        </p:spPr>
      </p:pic>
    </p:spTree>
    <p:extLst>
      <p:ext uri="{BB962C8B-B14F-4D97-AF65-F5344CB8AC3E}">
        <p14:creationId xmlns:p14="http://schemas.microsoft.com/office/powerpoint/2010/main" val="8279827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6395" y="248494"/>
            <a:ext cx="11718073" cy="2457870"/>
          </a:xfrm>
        </p:spPr>
        <p:txBody>
          <a:bodyPr>
            <a:normAutofit fontScale="90000"/>
          </a:bodyPr>
          <a:lstStyle/>
          <a:p>
            <a:r>
              <a:rPr lang="ru-RU" sz="3100" dirty="0" smtClean="0">
                <a:latin typeface="Times New Roman" panose="02020603050405020304" pitchFamily="18" charset="0"/>
                <a:cs typeface="Times New Roman" panose="02020603050405020304" pitchFamily="18" charset="0"/>
              </a:rPr>
              <a:t>Почему птицы летают клином?</a:t>
            </a:r>
            <a:r>
              <a:rPr lang="ru-RU" sz="1400" dirty="0" smtClean="0">
                <a:latin typeface="Times New Roman" panose="02020603050405020304" pitchFamily="18" charset="0"/>
                <a:cs typeface="Times New Roman" panose="02020603050405020304" pitchFamily="18" charset="0"/>
              </a:rPr>
              <a:t/>
            </a:r>
            <a:br>
              <a:rPr lang="ru-RU" sz="1400" dirty="0" smtClean="0">
                <a:latin typeface="Times New Roman" panose="02020603050405020304" pitchFamily="18" charset="0"/>
                <a:cs typeface="Times New Roman" panose="02020603050405020304" pitchFamily="18" charset="0"/>
              </a:rPr>
            </a:br>
            <a:r>
              <a:rPr lang="ru-RU" sz="1400" dirty="0" smtClean="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Стая птиц летит клином не случайно. Большие птицы, такие как гуси и утки, формируют клин, чтобы уменьшить сопротивление воздуха. Клин позволяет стайным птицам летать дальше и эффективнее, чем птицам летящим в одиночку. При полете клином повышается эффективность на 70%. Ведущей птице и замыкающим клин сложнее всего, в то время как птицы между ними выигрывают от взмахов крыльев других птиц.</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    Помимо улучшения полета, этот способ также полезен для коммуникации между птицами. Полет клином позволяет птицам лететь близко друг к другу, а также слышать и видеть своих сородичей. Они передают друг другу информацию (с помощью звуков), и могут держаться вместе.</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
            </a:r>
            <a:br>
              <a:rPr lang="ru-RU" sz="1800" dirty="0" smtClean="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69350" y="3205437"/>
            <a:ext cx="5654666" cy="3601843"/>
          </a:xfrm>
        </p:spPr>
        <p:txBody>
          <a:bodyPr>
            <a:normAutofit fontScale="77500" lnSpcReduction="20000"/>
          </a:bodyPr>
          <a:lstStyle/>
          <a:p>
            <a:pPr marL="0" indent="0">
              <a:buNone/>
            </a:pPr>
            <a:r>
              <a:rPr lang="ru-RU" sz="2400" dirty="0" smtClean="0">
                <a:solidFill>
                  <a:srgbClr val="002060"/>
                </a:solidFill>
                <a:latin typeface="Times New Roman" panose="02020603050405020304" pitchFamily="18" charset="0"/>
                <a:cs typeface="Times New Roman" panose="02020603050405020304" pitchFamily="18" charset="0"/>
              </a:rPr>
              <a:t>Увлекательные факты </a:t>
            </a:r>
          </a:p>
          <a:p>
            <a:pPr>
              <a:buFont typeface="Wingdings" panose="05000000000000000000" pitchFamily="2" charset="2"/>
              <a:buChar char="q"/>
            </a:pPr>
            <a:r>
              <a:rPr lang="ru-RU" sz="2000" dirty="0" smtClean="0">
                <a:latin typeface="Times New Roman" panose="02020603050405020304" pitchFamily="18" charset="0"/>
                <a:cs typeface="Times New Roman" panose="02020603050405020304" pitchFamily="18" charset="0"/>
              </a:rPr>
              <a:t>Полярная крачка имеет самый длинный известный маршрут миграции. Она пролетает около 70 000 км в год между местами размножения в Арктике и зимними участками в Антарктике. </a:t>
            </a:r>
          </a:p>
          <a:p>
            <a:pPr>
              <a:buFont typeface="Wingdings" panose="05000000000000000000" pitchFamily="2" charset="2"/>
              <a:buChar char="q"/>
            </a:pPr>
            <a:r>
              <a:rPr lang="ru-RU" sz="2000" dirty="0" smtClean="0">
                <a:latin typeface="Times New Roman" panose="02020603050405020304" pitchFamily="18" charset="0"/>
                <a:cs typeface="Times New Roman" panose="02020603050405020304" pitchFamily="18" charset="0"/>
              </a:rPr>
              <a:t>Птицы могут летать со скоростью от 30 до 80 км/ч. Крупные птицы летают быстрее, чем мелкие виды. За 10 часов полета, некоторые птицы преодолевают около 650 км. </a:t>
            </a:r>
          </a:p>
          <a:p>
            <a:pPr>
              <a:buFont typeface="Wingdings" panose="05000000000000000000" pitchFamily="2" charset="2"/>
              <a:buChar char="q"/>
            </a:pPr>
            <a:r>
              <a:rPr lang="ru-RU" sz="2000" dirty="0" smtClean="0">
                <a:latin typeface="Times New Roman" panose="02020603050405020304" pitchFamily="18" charset="0"/>
                <a:cs typeface="Times New Roman" panose="02020603050405020304" pitchFamily="18" charset="0"/>
              </a:rPr>
              <a:t>Радиолокационные исследования показывают, что большинство полетов происходит на высоте менее чем 3 км, но некоторые птицы были зарегистрированы на высоте более 8 км. </a:t>
            </a:r>
          </a:p>
          <a:p>
            <a:pPr>
              <a:buFont typeface="Wingdings" panose="05000000000000000000" pitchFamily="2" charset="2"/>
              <a:buChar char="q"/>
            </a:pPr>
            <a:r>
              <a:rPr lang="ru-RU" sz="2000" dirty="0" smtClean="0">
                <a:latin typeface="Times New Roman" panose="02020603050405020304" pitchFamily="18" charset="0"/>
                <a:cs typeface="Times New Roman" panose="02020603050405020304" pitchFamily="18" charset="0"/>
              </a:rPr>
              <a:t>Птицы, преодолевающие дальние расстояния летают на большей высоте, чем те, которые летают</a:t>
            </a:r>
          </a:p>
          <a:p>
            <a:pPr marL="0" indent="0">
              <a:buNone/>
            </a:pPr>
            <a:r>
              <a:rPr lang="ru-RU" sz="2000" dirty="0" smtClean="0">
                <a:latin typeface="Times New Roman" panose="02020603050405020304" pitchFamily="18" charset="0"/>
                <a:cs typeface="Times New Roman" panose="02020603050405020304" pitchFamily="18" charset="0"/>
              </a:rPr>
              <a:t> на небольшие дистанции.</a:t>
            </a:r>
          </a:p>
          <a:p>
            <a:pPr marL="0" indent="0">
              <a:buNone/>
            </a:pPr>
            <a:endParaRPr lang="ru-RU" sz="2000" dirty="0" smtClean="0"/>
          </a:p>
        </p:txBody>
      </p:sp>
      <p:pic>
        <p:nvPicPr>
          <p:cNvPr id="4" name="Рисунок 3"/>
          <p:cNvPicPr>
            <a:picLocks noChangeAspect="1"/>
          </p:cNvPicPr>
          <p:nvPr/>
        </p:nvPicPr>
        <p:blipFill>
          <a:blip r:embed="rId2"/>
          <a:stretch>
            <a:fillRect/>
          </a:stretch>
        </p:blipFill>
        <p:spPr>
          <a:xfrm>
            <a:off x="5670628" y="1849593"/>
            <a:ext cx="3185092" cy="2164845"/>
          </a:xfrm>
          <a:prstGeom prst="rect">
            <a:avLst/>
          </a:prstGeom>
        </p:spPr>
      </p:pic>
      <p:sp>
        <p:nvSpPr>
          <p:cNvPr id="5" name="Прямоугольник 4"/>
          <p:cNvSpPr/>
          <p:nvPr/>
        </p:nvSpPr>
        <p:spPr>
          <a:xfrm>
            <a:off x="6195431" y="4088011"/>
            <a:ext cx="5516137" cy="2769989"/>
          </a:xfrm>
          <a:prstGeom prst="rect">
            <a:avLst/>
          </a:prstGeom>
        </p:spPr>
        <p:txBody>
          <a:bodyPr wrap="square">
            <a:spAutoFit/>
          </a:bodyPr>
          <a:lstStyle/>
          <a:p>
            <a:r>
              <a:rPr lang="ru-RU" sz="2000" dirty="0" smtClean="0">
                <a:solidFill>
                  <a:srgbClr val="002060"/>
                </a:solidFill>
                <a:latin typeface="Times New Roman" panose="02020603050405020304" pitchFamily="18" charset="0"/>
                <a:cs typeface="Times New Roman" panose="02020603050405020304" pitchFamily="18" charset="0"/>
              </a:rPr>
              <a:t>         Как орнитологи изучают птиц ?</a:t>
            </a:r>
          </a:p>
          <a:p>
            <a:r>
              <a:rPr lang="ru-RU" sz="1400" dirty="0" smtClean="0">
                <a:latin typeface="Times New Roman" panose="02020603050405020304" pitchFamily="18" charset="0"/>
                <a:cs typeface="Times New Roman" panose="02020603050405020304" pitchFamily="18" charset="0"/>
              </a:rPr>
              <a:t>Кольцевание птиц - один из методов, используемых для их изучения. Ученые надевают на лапку или крыло птицы небольшое, индивидуально пронумерованное металлическое, или пластиковое кольцо. Они также используют специальные сети, известные как мистические сети, как способ захвата диких птиц для исследований. Таким образом, орнитологи могут захватывать одну и ту же птицу несколько раз, измерять и взвешивать ее, а также собирать другую важную информацию на протяжении длительного времени. Иногда ученые используют данные спутников, чтобы отслеживать маршруты миграции птиц. </a:t>
            </a:r>
          </a:p>
          <a:p>
            <a:endParaRPr lang="ru-RU" sz="1400" dirty="0" smtClean="0"/>
          </a:p>
        </p:txBody>
      </p:sp>
      <p:pic>
        <p:nvPicPr>
          <p:cNvPr id="6" name="Рисунок 5"/>
          <p:cNvPicPr>
            <a:picLocks noChangeAspect="1"/>
          </p:cNvPicPr>
          <p:nvPr/>
        </p:nvPicPr>
        <p:blipFill>
          <a:blip r:embed="rId3"/>
          <a:stretch>
            <a:fillRect/>
          </a:stretch>
        </p:blipFill>
        <p:spPr>
          <a:xfrm>
            <a:off x="9296124" y="1945680"/>
            <a:ext cx="2758344" cy="2068758"/>
          </a:xfrm>
          <a:prstGeom prst="rect">
            <a:avLst/>
          </a:prstGeom>
        </p:spPr>
      </p:pic>
      <p:grpSp>
        <p:nvGrpSpPr>
          <p:cNvPr id="9" name="Группа 8"/>
          <p:cNvGrpSpPr/>
          <p:nvPr/>
        </p:nvGrpSpPr>
        <p:grpSpPr>
          <a:xfrm>
            <a:off x="3639533" y="1926181"/>
            <a:ext cx="1810893" cy="1448715"/>
            <a:chOff x="3639533" y="1926181"/>
            <a:chExt cx="1810893" cy="1448715"/>
          </a:xfrm>
        </p:grpSpPr>
        <p:pic>
          <p:nvPicPr>
            <p:cNvPr id="7" name="Рисунок 6"/>
            <p:cNvPicPr>
              <a:picLocks noChangeAspect="1"/>
            </p:cNvPicPr>
            <p:nvPr/>
          </p:nvPicPr>
          <p:blipFill>
            <a:blip r:embed="rId4"/>
            <a:stretch>
              <a:fillRect/>
            </a:stretch>
          </p:blipFill>
          <p:spPr>
            <a:xfrm>
              <a:off x="3639533" y="1926181"/>
              <a:ext cx="1810893" cy="1448715"/>
            </a:xfrm>
            <a:prstGeom prst="rect">
              <a:avLst/>
            </a:prstGeom>
          </p:spPr>
        </p:pic>
        <p:sp>
          <p:nvSpPr>
            <p:cNvPr id="8" name="TextBox 7"/>
            <p:cNvSpPr txBox="1"/>
            <p:nvPr/>
          </p:nvSpPr>
          <p:spPr>
            <a:xfrm>
              <a:off x="3639533" y="1945680"/>
              <a:ext cx="1247457" cy="261610"/>
            </a:xfrm>
            <a:prstGeom prst="rect">
              <a:avLst/>
            </a:prstGeom>
            <a:noFill/>
          </p:spPr>
          <p:txBody>
            <a:bodyPr wrap="none" rtlCol="0">
              <a:spAutoFit/>
            </a:bodyPr>
            <a:lstStyle/>
            <a:p>
              <a:r>
                <a:rPr lang="ru-RU" sz="1100" dirty="0" smtClean="0"/>
                <a:t>Полярные крачки</a:t>
              </a:r>
              <a:endParaRPr lang="ru-RU" sz="1100" dirty="0"/>
            </a:p>
          </p:txBody>
        </p:sp>
      </p:grpSp>
    </p:spTree>
    <p:extLst>
      <p:ext uri="{BB962C8B-B14F-4D97-AF65-F5344CB8AC3E}">
        <p14:creationId xmlns:p14="http://schemas.microsoft.com/office/powerpoint/2010/main" val="10423666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70272" y="178420"/>
            <a:ext cx="1083527" cy="1014760"/>
          </a:xfrm>
        </p:spPr>
        <p:txBody>
          <a:bodyPr>
            <a:normAutofit/>
          </a:bodyPr>
          <a:lstStyle/>
          <a:p>
            <a:endParaRPr lang="ru-RU" dirty="0"/>
          </a:p>
        </p:txBody>
      </p:sp>
      <p:sp>
        <p:nvSpPr>
          <p:cNvPr id="3" name="Объект 2"/>
          <p:cNvSpPr>
            <a:spLocks noGrp="1"/>
          </p:cNvSpPr>
          <p:nvPr>
            <p:ph idx="1"/>
          </p:nvPr>
        </p:nvSpPr>
        <p:spPr>
          <a:xfrm>
            <a:off x="278781" y="349336"/>
            <a:ext cx="6512312" cy="5887031"/>
          </a:xfrm>
        </p:spPr>
        <p:txBody>
          <a:bodyPr>
            <a:normAutofit/>
          </a:bodyPr>
          <a:lstStyle/>
          <a:p>
            <a:pPr marL="0" indent="0">
              <a:buNone/>
            </a:pPr>
            <a:r>
              <a:rPr lang="ru-RU" sz="1800" dirty="0" smtClean="0">
                <a:solidFill>
                  <a:srgbClr val="002060"/>
                </a:solidFill>
                <a:latin typeface="Times New Roman" panose="02020603050405020304" pitchFamily="18" charset="0"/>
                <a:cs typeface="Times New Roman" panose="02020603050405020304" pitchFamily="18" charset="0"/>
              </a:rPr>
              <a:t>Вопросы для закрепления материала</a:t>
            </a:r>
          </a:p>
          <a:p>
            <a:pPr marL="0" indent="0">
              <a:buNone/>
            </a:pPr>
            <a:r>
              <a:rPr lang="ru-RU" sz="1800" dirty="0" smtClean="0">
                <a:latin typeface="Times New Roman" panose="02020603050405020304" pitchFamily="18" charset="0"/>
                <a:cs typeface="Times New Roman" panose="02020603050405020304" pitchFamily="18" charset="0"/>
              </a:rPr>
              <a:t>1 Что такое миграции птиц?</a:t>
            </a:r>
          </a:p>
          <a:p>
            <a:pPr marL="0" indent="0">
              <a:buNone/>
            </a:pPr>
            <a:r>
              <a:rPr lang="ru-RU" sz="1800" dirty="0" smtClean="0">
                <a:latin typeface="Times New Roman" panose="02020603050405020304" pitchFamily="18" charset="0"/>
                <a:cs typeface="Times New Roman" panose="02020603050405020304" pitchFamily="18" charset="0"/>
              </a:rPr>
              <a:t>2 Назовите причины миграции.</a:t>
            </a:r>
          </a:p>
          <a:p>
            <a:pPr marL="0" indent="0">
              <a:buNone/>
            </a:pPr>
            <a:r>
              <a:rPr lang="ru-RU" sz="1800" dirty="0" smtClean="0">
                <a:latin typeface="Times New Roman" panose="02020603050405020304" pitchFamily="18" charset="0"/>
                <a:cs typeface="Times New Roman" panose="02020603050405020304" pitchFamily="18" charset="0"/>
              </a:rPr>
              <a:t>3 На какие три группы делят птиц по дальности полета.?</a:t>
            </a:r>
          </a:p>
          <a:p>
            <a:pPr marL="0" indent="0">
              <a:buNone/>
            </a:pPr>
            <a:r>
              <a:rPr lang="ru-RU" sz="1800" dirty="0" smtClean="0">
                <a:latin typeface="Times New Roman" panose="02020603050405020304" pitchFamily="18" charset="0"/>
                <a:cs typeface="Times New Roman" panose="02020603050405020304" pitchFamily="18" charset="0"/>
              </a:rPr>
              <a:t> 4 Разделите птиц на оседлых и перелетных.</a:t>
            </a:r>
          </a:p>
          <a:p>
            <a:pPr marL="0" indent="0">
              <a:buNone/>
            </a:pPr>
            <a:r>
              <a:rPr lang="ru-RU" sz="1800" dirty="0" smtClean="0">
                <a:latin typeface="Times New Roman" panose="02020603050405020304" pitchFamily="18" charset="0"/>
                <a:cs typeface="Times New Roman" panose="02020603050405020304" pitchFamily="18" charset="0"/>
              </a:rPr>
              <a:t>5 Как питаются птицы во время миграции?</a:t>
            </a:r>
          </a:p>
          <a:p>
            <a:pPr marL="0" indent="0">
              <a:buNone/>
            </a:pPr>
            <a:r>
              <a:rPr lang="ru-RU" sz="1800" dirty="0" smtClean="0">
                <a:latin typeface="Times New Roman" panose="02020603050405020304" pitchFamily="18" charset="0"/>
                <a:cs typeface="Times New Roman" panose="02020603050405020304" pitchFamily="18" charset="0"/>
              </a:rPr>
              <a:t>6 Почему птицы летят клином?</a:t>
            </a:r>
          </a:p>
          <a:p>
            <a:pPr marL="0" indent="0">
              <a:buNone/>
            </a:pPr>
            <a:r>
              <a:rPr lang="ru-RU" sz="1800" dirty="0" smtClean="0">
                <a:latin typeface="Times New Roman" panose="02020603050405020304" pitchFamily="18" charset="0"/>
                <a:cs typeface="Times New Roman" panose="02020603050405020304" pitchFamily="18" charset="0"/>
              </a:rPr>
              <a:t>7 Какие опасности грозят птицам во время перелётов?</a:t>
            </a:r>
          </a:p>
          <a:p>
            <a:pPr marL="0" indent="0">
              <a:buNone/>
            </a:pPr>
            <a:r>
              <a:rPr lang="ru-RU" sz="1800" dirty="0" smtClean="0">
                <a:latin typeface="Times New Roman" panose="02020603050405020304" pitchFamily="18" charset="0"/>
                <a:cs typeface="Times New Roman" panose="02020603050405020304" pitchFamily="18" charset="0"/>
              </a:rPr>
              <a:t>8 Кто такие орнитологи?</a:t>
            </a:r>
          </a:p>
          <a:p>
            <a:pPr marL="0" indent="0">
              <a:buNone/>
            </a:pPr>
            <a:r>
              <a:rPr lang="ru-RU" sz="1800" dirty="0" smtClean="0">
                <a:latin typeface="Times New Roman" panose="02020603050405020304" pitchFamily="18" charset="0"/>
                <a:cs typeface="Times New Roman" panose="02020603050405020304" pitchFamily="18" charset="0"/>
              </a:rPr>
              <a:t>9 Как учёные изучают птиц?</a:t>
            </a:r>
          </a:p>
          <a:p>
            <a:pPr marL="0" indent="0">
              <a:buNone/>
            </a:pPr>
            <a:r>
              <a:rPr lang="ru-RU" sz="1800" dirty="0" smtClean="0">
                <a:latin typeface="Times New Roman" panose="02020603050405020304" pitchFamily="18" charset="0"/>
                <a:cs typeface="Times New Roman" panose="02020603050405020304" pitchFamily="18" charset="0"/>
              </a:rPr>
              <a:t>10 Какая птица имеет самый длинный миграционный </a:t>
            </a:r>
          </a:p>
          <a:p>
            <a:pPr marL="0" indent="0">
              <a:buNone/>
            </a:pPr>
            <a:r>
              <a:rPr lang="ru-RU" sz="1800" dirty="0" smtClean="0">
                <a:latin typeface="Times New Roman" panose="02020603050405020304" pitchFamily="18" charset="0"/>
                <a:cs typeface="Times New Roman" panose="02020603050405020304" pitchFamily="18" charset="0"/>
              </a:rPr>
              <a:t>Маршрут?</a:t>
            </a:r>
            <a:endParaRPr lang="ru-RU" sz="18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736298" y="1730826"/>
            <a:ext cx="1403766" cy="1311109"/>
          </a:xfrm>
          <a:prstGeom prst="rect">
            <a:avLst/>
          </a:prstGeom>
        </p:spPr>
      </p:pic>
      <p:pic>
        <p:nvPicPr>
          <p:cNvPr id="5" name="Рисунок 4"/>
          <p:cNvPicPr>
            <a:picLocks noChangeAspect="1"/>
          </p:cNvPicPr>
          <p:nvPr/>
        </p:nvPicPr>
        <p:blipFill>
          <a:blip r:embed="rId3"/>
          <a:stretch>
            <a:fillRect/>
          </a:stretch>
        </p:blipFill>
        <p:spPr>
          <a:xfrm>
            <a:off x="8739762" y="3096720"/>
            <a:ext cx="1329978" cy="1133695"/>
          </a:xfrm>
          <a:prstGeom prst="rect">
            <a:avLst/>
          </a:prstGeom>
        </p:spPr>
      </p:pic>
      <p:pic>
        <p:nvPicPr>
          <p:cNvPr id="6" name="Рисунок 5"/>
          <p:cNvPicPr>
            <a:picLocks noChangeAspect="1"/>
          </p:cNvPicPr>
          <p:nvPr/>
        </p:nvPicPr>
        <p:blipFill>
          <a:blip r:embed="rId4"/>
          <a:stretch>
            <a:fillRect/>
          </a:stretch>
        </p:blipFill>
        <p:spPr>
          <a:xfrm>
            <a:off x="7136639" y="5695372"/>
            <a:ext cx="1249078" cy="1119863"/>
          </a:xfrm>
          <a:prstGeom prst="rect">
            <a:avLst/>
          </a:prstGeom>
        </p:spPr>
      </p:pic>
      <p:pic>
        <p:nvPicPr>
          <p:cNvPr id="7" name="Рисунок 6"/>
          <p:cNvPicPr>
            <a:picLocks noChangeAspect="1"/>
          </p:cNvPicPr>
          <p:nvPr/>
        </p:nvPicPr>
        <p:blipFill>
          <a:blip r:embed="rId5"/>
          <a:stretch>
            <a:fillRect/>
          </a:stretch>
        </p:blipFill>
        <p:spPr>
          <a:xfrm>
            <a:off x="8744753" y="4380802"/>
            <a:ext cx="1319995" cy="1099996"/>
          </a:xfrm>
          <a:prstGeom prst="rect">
            <a:avLst/>
          </a:prstGeom>
        </p:spPr>
      </p:pic>
      <p:pic>
        <p:nvPicPr>
          <p:cNvPr id="8" name="Рисунок 7"/>
          <p:cNvPicPr>
            <a:picLocks noChangeAspect="1"/>
          </p:cNvPicPr>
          <p:nvPr/>
        </p:nvPicPr>
        <p:blipFill>
          <a:blip r:embed="rId6"/>
          <a:stretch>
            <a:fillRect/>
          </a:stretch>
        </p:blipFill>
        <p:spPr>
          <a:xfrm>
            <a:off x="6614552" y="226881"/>
            <a:ext cx="1771165" cy="1469788"/>
          </a:xfrm>
          <a:prstGeom prst="rect">
            <a:avLst/>
          </a:prstGeom>
        </p:spPr>
      </p:pic>
      <p:pic>
        <p:nvPicPr>
          <p:cNvPr id="9" name="Рисунок 8"/>
          <p:cNvPicPr>
            <a:picLocks noChangeAspect="1"/>
          </p:cNvPicPr>
          <p:nvPr/>
        </p:nvPicPr>
        <p:blipFill>
          <a:blip r:embed="rId7"/>
          <a:stretch>
            <a:fillRect/>
          </a:stretch>
        </p:blipFill>
        <p:spPr>
          <a:xfrm>
            <a:off x="10211909" y="1537484"/>
            <a:ext cx="1672661" cy="1359369"/>
          </a:xfrm>
          <a:prstGeom prst="rect">
            <a:avLst/>
          </a:prstGeom>
        </p:spPr>
      </p:pic>
      <p:pic>
        <p:nvPicPr>
          <p:cNvPr id="10" name="Рисунок 9"/>
          <p:cNvPicPr>
            <a:picLocks noChangeAspect="1"/>
          </p:cNvPicPr>
          <p:nvPr/>
        </p:nvPicPr>
        <p:blipFill>
          <a:blip r:embed="rId8"/>
          <a:stretch>
            <a:fillRect/>
          </a:stretch>
        </p:blipFill>
        <p:spPr>
          <a:xfrm>
            <a:off x="6791093" y="3142856"/>
            <a:ext cx="1540177" cy="1268850"/>
          </a:xfrm>
          <a:prstGeom prst="rect">
            <a:avLst/>
          </a:prstGeom>
        </p:spPr>
      </p:pic>
      <p:pic>
        <p:nvPicPr>
          <p:cNvPr id="11" name="Рисунок 10"/>
          <p:cNvPicPr>
            <a:picLocks noChangeAspect="1"/>
          </p:cNvPicPr>
          <p:nvPr/>
        </p:nvPicPr>
        <p:blipFill>
          <a:blip r:embed="rId9"/>
          <a:stretch>
            <a:fillRect/>
          </a:stretch>
        </p:blipFill>
        <p:spPr>
          <a:xfrm>
            <a:off x="10613974" y="226881"/>
            <a:ext cx="1479650" cy="1225212"/>
          </a:xfrm>
          <a:prstGeom prst="rect">
            <a:avLst/>
          </a:prstGeom>
        </p:spPr>
      </p:pic>
      <p:pic>
        <p:nvPicPr>
          <p:cNvPr id="12" name="Рисунок 11"/>
          <p:cNvPicPr>
            <a:picLocks noChangeAspect="1"/>
          </p:cNvPicPr>
          <p:nvPr/>
        </p:nvPicPr>
        <p:blipFill>
          <a:blip r:embed="rId10"/>
          <a:stretch>
            <a:fillRect/>
          </a:stretch>
        </p:blipFill>
        <p:spPr>
          <a:xfrm>
            <a:off x="10421612" y="2991218"/>
            <a:ext cx="1438619" cy="1185888"/>
          </a:xfrm>
          <a:prstGeom prst="rect">
            <a:avLst/>
          </a:prstGeom>
        </p:spPr>
      </p:pic>
      <p:pic>
        <p:nvPicPr>
          <p:cNvPr id="13" name="Рисунок 12"/>
          <p:cNvPicPr>
            <a:picLocks noChangeAspect="1"/>
          </p:cNvPicPr>
          <p:nvPr/>
        </p:nvPicPr>
        <p:blipFill>
          <a:blip r:embed="rId11"/>
          <a:stretch>
            <a:fillRect/>
          </a:stretch>
        </p:blipFill>
        <p:spPr>
          <a:xfrm>
            <a:off x="10536822" y="4230415"/>
            <a:ext cx="1299115" cy="1189596"/>
          </a:xfrm>
          <a:prstGeom prst="rect">
            <a:avLst/>
          </a:prstGeom>
        </p:spPr>
      </p:pic>
      <p:pic>
        <p:nvPicPr>
          <p:cNvPr id="14" name="Рисунок 13"/>
          <p:cNvPicPr>
            <a:picLocks noChangeAspect="1"/>
          </p:cNvPicPr>
          <p:nvPr/>
        </p:nvPicPr>
        <p:blipFill>
          <a:blip r:embed="rId12"/>
          <a:stretch>
            <a:fillRect/>
          </a:stretch>
        </p:blipFill>
        <p:spPr>
          <a:xfrm>
            <a:off x="8584083" y="262009"/>
            <a:ext cx="1247204" cy="1154955"/>
          </a:xfrm>
          <a:prstGeom prst="rect">
            <a:avLst/>
          </a:prstGeom>
        </p:spPr>
      </p:pic>
      <p:pic>
        <p:nvPicPr>
          <p:cNvPr id="15" name="Рисунок 14"/>
          <p:cNvPicPr>
            <a:picLocks noChangeAspect="1"/>
          </p:cNvPicPr>
          <p:nvPr/>
        </p:nvPicPr>
        <p:blipFill>
          <a:blip r:embed="rId13"/>
          <a:stretch>
            <a:fillRect/>
          </a:stretch>
        </p:blipFill>
        <p:spPr>
          <a:xfrm>
            <a:off x="7034469" y="4492387"/>
            <a:ext cx="1351248" cy="1113820"/>
          </a:xfrm>
          <a:prstGeom prst="rect">
            <a:avLst/>
          </a:prstGeom>
        </p:spPr>
      </p:pic>
      <p:pic>
        <p:nvPicPr>
          <p:cNvPr id="16" name="Рисунок 15"/>
          <p:cNvPicPr>
            <a:picLocks noChangeAspect="1"/>
          </p:cNvPicPr>
          <p:nvPr/>
        </p:nvPicPr>
        <p:blipFill>
          <a:blip r:embed="rId14"/>
          <a:stretch>
            <a:fillRect/>
          </a:stretch>
        </p:blipFill>
        <p:spPr>
          <a:xfrm>
            <a:off x="10536822" y="5520760"/>
            <a:ext cx="1462958" cy="1210724"/>
          </a:xfrm>
          <a:prstGeom prst="rect">
            <a:avLst/>
          </a:prstGeom>
        </p:spPr>
      </p:pic>
      <p:pic>
        <p:nvPicPr>
          <p:cNvPr id="17" name="Рисунок 16"/>
          <p:cNvPicPr>
            <a:picLocks noChangeAspect="1"/>
          </p:cNvPicPr>
          <p:nvPr/>
        </p:nvPicPr>
        <p:blipFill>
          <a:blip r:embed="rId15"/>
          <a:stretch>
            <a:fillRect/>
          </a:stretch>
        </p:blipFill>
        <p:spPr>
          <a:xfrm>
            <a:off x="8957768" y="5695372"/>
            <a:ext cx="1189519" cy="861500"/>
          </a:xfrm>
          <a:prstGeom prst="rect">
            <a:avLst/>
          </a:prstGeom>
        </p:spPr>
      </p:pic>
      <p:pic>
        <p:nvPicPr>
          <p:cNvPr id="18" name="Рисунок 17"/>
          <p:cNvPicPr>
            <a:picLocks noChangeAspect="1"/>
          </p:cNvPicPr>
          <p:nvPr/>
        </p:nvPicPr>
        <p:blipFill>
          <a:blip r:embed="rId16"/>
          <a:stretch>
            <a:fillRect/>
          </a:stretch>
        </p:blipFill>
        <p:spPr>
          <a:xfrm>
            <a:off x="8528981" y="1662828"/>
            <a:ext cx="1199042" cy="1108680"/>
          </a:xfrm>
          <a:prstGeom prst="rect">
            <a:avLst/>
          </a:prstGeom>
        </p:spPr>
      </p:pic>
    </p:spTree>
    <p:extLst>
      <p:ext uri="{BB962C8B-B14F-4D97-AF65-F5344CB8AC3E}">
        <p14:creationId xmlns:p14="http://schemas.microsoft.com/office/powerpoint/2010/main" val="2309281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solidFill>
                  <a:schemeClr val="accent1">
                    <a:lumMod val="50000"/>
                  </a:schemeClr>
                </a:solidFill>
              </a:rPr>
              <a:t>Используемые ресурсы</a:t>
            </a:r>
            <a:endParaRPr lang="ru-RU" sz="2800" dirty="0">
              <a:solidFill>
                <a:schemeClr val="accent1">
                  <a:lumMod val="50000"/>
                </a:schemeClr>
              </a:solidFill>
            </a:endParaRPr>
          </a:p>
        </p:txBody>
      </p:sp>
      <p:sp>
        <p:nvSpPr>
          <p:cNvPr id="3" name="Объект 2"/>
          <p:cNvSpPr>
            <a:spLocks noGrp="1"/>
          </p:cNvSpPr>
          <p:nvPr>
            <p:ph idx="1"/>
          </p:nvPr>
        </p:nvSpPr>
        <p:spPr/>
        <p:txBody>
          <a:bodyPr>
            <a:normAutofit/>
          </a:bodyPr>
          <a:lstStyle/>
          <a:p>
            <a:pPr marL="0" indent="0">
              <a:buNone/>
            </a:pPr>
            <a:r>
              <a:rPr lang="ru-RU" sz="1600" dirty="0" smtClean="0">
                <a:solidFill>
                  <a:schemeClr val="accent1">
                    <a:lumMod val="50000"/>
                  </a:schemeClr>
                </a:solidFill>
              </a:rPr>
              <a:t>Читайте подробнее на: https://natworld.info/zhivotnye/pticy/migracija-ptic-pochemu-kogda-kuda-i-kak-uletajut-pticy</a:t>
            </a:r>
          </a:p>
          <a:p>
            <a:pPr marL="0" indent="0">
              <a:buNone/>
            </a:pPr>
            <a:r>
              <a:rPr lang="ru-RU" sz="1600" dirty="0" smtClean="0">
                <a:solidFill>
                  <a:schemeClr val="accent1">
                    <a:lumMod val="50000"/>
                  </a:schemeClr>
                </a:solidFill>
              </a:rPr>
              <a:t>© Природа Мира|NatWorld.info</a:t>
            </a:r>
          </a:p>
          <a:p>
            <a:pPr marL="0" indent="0">
              <a:buNone/>
            </a:pPr>
            <a:endParaRPr lang="ru-RU" sz="1600" dirty="0">
              <a:solidFill>
                <a:schemeClr val="accent1">
                  <a:lumMod val="50000"/>
                </a:schemeClr>
              </a:solidFill>
            </a:endParaRPr>
          </a:p>
          <a:p>
            <a:pPr marL="342900" indent="-342900">
              <a:buAutoNum type="arabicPlain" startAt="2"/>
            </a:pPr>
            <a:r>
              <a:rPr lang="en-US" sz="1600" dirty="0" smtClean="0">
                <a:hlinkClick r:id="rId2"/>
              </a:rPr>
              <a:t>https://natworld.info/zhivotnye/zimujushhie-i-kochujushhie-pticy-spisok-vidov-nazvanija-foto-i-harakteristika</a:t>
            </a:r>
            <a:endParaRPr lang="ru-RU" sz="1600" dirty="0" smtClean="0"/>
          </a:p>
          <a:p>
            <a:pPr marL="342900" indent="-342900">
              <a:buAutoNum type="arabicPlain" startAt="2"/>
            </a:pPr>
            <a:r>
              <a:rPr lang="en-US" sz="1600" dirty="0" smtClean="0">
                <a:hlinkClick r:id="rId3"/>
              </a:rPr>
              <a:t>https://natworld.info/zhivotnye/kakie-ptic-zimoj-uletajut-na-jug-nazvanija-foto-i-kratkoe-opisanie-pereletnyh-vidov-ptic</a:t>
            </a:r>
            <a:endParaRPr lang="ru-RU" sz="1600" dirty="0" smtClean="0"/>
          </a:p>
          <a:p>
            <a:pPr marL="342900" indent="-342900">
              <a:buAutoNum type="arabicPlain" startAt="2"/>
            </a:pPr>
            <a:endParaRPr lang="ru-RU" sz="1600" dirty="0"/>
          </a:p>
          <a:p>
            <a:pPr marL="342900" indent="-342900">
              <a:buAutoNum type="arabicPlain" startAt="2"/>
            </a:pPr>
            <a:endParaRPr lang="ru-RU" sz="1600" dirty="0" smtClean="0"/>
          </a:p>
          <a:p>
            <a:pPr marL="0" indent="0">
              <a:buNone/>
            </a:pPr>
            <a:endParaRPr lang="ru-RU" sz="1600" dirty="0"/>
          </a:p>
        </p:txBody>
      </p:sp>
    </p:spTree>
    <p:extLst>
      <p:ext uri="{BB962C8B-B14F-4D97-AF65-F5344CB8AC3E}">
        <p14:creationId xmlns:p14="http://schemas.microsoft.com/office/powerpoint/2010/main" val="340771689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TotalTime>
  <Words>983</Words>
  <Application>Microsoft Office PowerPoint</Application>
  <PresentationFormat>Широкоэкранный</PresentationFormat>
  <Paragraphs>95</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Calibri Light</vt:lpstr>
      <vt:lpstr>Times New Roman</vt:lpstr>
      <vt:lpstr>Wingdings</vt:lpstr>
      <vt:lpstr>Тема Office</vt:lpstr>
      <vt:lpstr>Миграции птиц</vt:lpstr>
      <vt:lpstr>                                          Причины миграции птиц  1. Сокращение светового дня. 2. Уменьшение кормовой базы. Многие птицы ищут места, в которых тепло, есть обилие пищи, а также возможность размножаться и защищаться от хищников.   Летом в Северном полушарии дни длинные и птицы успевают выкормить своих птенцов обильным количеством насекомых. По мере сокращения светового дня, количество корма сокращается. Птицы начинают собираться в дальние края.   В Южном полушарии особенно в тропиках, климат достаточно теплый, поэтому птицы могут найти достаточное количество еды на протяжении всего года. Устойчивый дневной свет дает им много времени, чтобы есть каждый день, поэтому им не нужно куда-нибудь улетать для поиска пищи.   В нашем Северном полушарии не все птицы являются перелётными. Например, сороки, воробьи, дрозды, вороны, голуби, дятлы, синицы, снегири, клесты, кедровки и др. не улетают в Южное полушарие.  </vt:lpstr>
      <vt:lpstr>Оседлые птицы</vt:lpstr>
      <vt:lpstr>Перелетные птицы</vt:lpstr>
      <vt:lpstr>Куда улетают птицы?</vt:lpstr>
      <vt:lpstr>      Мигрирующие птицы следуют определенным маршрутам. Они, как правило, избегают гор и океанов, которые могут блокировать их путь.         Для парящих птиц, таких как скопы, орлы, стервятник,  и ястребы, стрижи эти маршруты зависят от потоков воздуха, позволяющих им планировать над землей. Они используют горячий воздух, известный как термик (термический поток), для взлета. Благодаря планированию они экономят энергию, необходимую для длительных перелетов.  </vt:lpstr>
      <vt:lpstr>        Как птицы питаются во время миграции?  </vt:lpstr>
      <vt:lpstr>Как ориентируются птицы?  Навигация сложна, потому что требует от птиц понимания трех вещей:  -их текущее местоположение,  - место назначения, куда надо прилететь  -  направление, которого они должны придерживаться, чтобы добраться  до цели.  </vt:lpstr>
      <vt:lpstr>Почему птицы летают клином?    Стая птиц летит клином не случайно. Большие птицы, такие как гуси и утки, формируют клин, чтобы уменьшить сопротивление воздуха. Клин позволяет стайным птицам летать дальше и эффективнее, чем птицам летящим в одиночку. При полете клином повышается эффективность на 70%. Ведущей птице и замыкающим клин сложнее всего, в то время как птицы между ними выигрывают от взмахов крыльев других птиц.     Помимо улучшения полета, этот способ также полезен для коммуникации между птицами. Полет клином позволяет птицам лететь близко друг к другу, а также слышать и видеть своих сородичей. Они передают друг другу информацию (с помощью звуков), и могут держаться вместе.   </vt:lpstr>
      <vt:lpstr>Презентация PowerPoint</vt:lpstr>
      <vt:lpstr>Используемые ресурсы</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28</cp:revision>
  <dcterms:created xsi:type="dcterms:W3CDTF">2020-04-07T13:49:21Z</dcterms:created>
  <dcterms:modified xsi:type="dcterms:W3CDTF">2020-04-07T18:16:27Z</dcterms:modified>
</cp:coreProperties>
</file>